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Montserrat"/>
      <p:regular r:id="rId78"/>
      <p:bold r:id="rId79"/>
      <p:italic r:id="rId80"/>
      <p:boldItalic r:id="rId81"/>
    </p:embeddedFont>
    <p:embeddedFont>
      <p:font typeface="Old Standard TT"/>
      <p:regular r:id="rId82"/>
      <p:bold r:id="rId83"/>
      <p: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ldStandardTT-italic.fntdata"/><Relationship Id="rId83" Type="http://schemas.openxmlformats.org/officeDocument/2006/relationships/font" Target="fonts/OldStandardTT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ontserrat-italic.fntdata"/><Relationship Id="rId82" Type="http://schemas.openxmlformats.org/officeDocument/2006/relationships/font" Target="fonts/OldStandardTT-regular.fntdata"/><Relationship Id="rId81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Montserrat-bold.fntdata"/><Relationship Id="rId34" Type="http://schemas.openxmlformats.org/officeDocument/2006/relationships/slide" Target="slides/slide29.xml"/><Relationship Id="rId78" Type="http://schemas.openxmlformats.org/officeDocument/2006/relationships/font" Target="fonts/Montserrat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22a8a85f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f22a8a85f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8b0a6265c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8b0a6265c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8b0a6265c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8b0a6265c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8b0a6265c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8b0a6265c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8b0a6265c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8b0a6265c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8b0a6265c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68b0a6265c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f22a8a85f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f22a8a85f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f22a8a85f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f22a8a85f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f22a8a85f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9f22a8a85f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f22a8a85f_0_4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f22a8a85f_0_4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22a8a8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22a8a8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9f22a8a85f_0_4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9f22a8a85f_0_4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9f22a8a85f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9f22a8a85f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8b0a6265c_1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68b0a6265c_1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9f22a8a85f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9f22a8a85f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9f22a8a85f_0_4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9f22a8a85f_0_4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68b0a6265c_1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68b0a6265c_1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9f22a8a85f_0_1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9f22a8a85f_0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9f22a8a85f_0_1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9f22a8a85f_0_1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9f22a8a85f_0_1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9f22a8a85f_0_1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9f22a8a85f_0_4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9f22a8a85f_0_4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8bf43e5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8bf43e5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68b0a6265c_1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68b0a6265c_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9f22a8a85f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9f22a8a85f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9f22a8a85f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9f22a8a85f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68b0a6265c_1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68b0a6265c_1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68b0a6265c_1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68b0a6265c_1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68b0a6265c_1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68b0a6265c_1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9f22a8a85f_0_2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9f22a8a85f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9f22a8a85f_0_2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9f22a8a85f_0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9f22a8a85f_0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9f22a8a85f_0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9f22a8a85f_0_4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29f22a8a85f_0_4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f22a8a8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f22a8a8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68b0a6265c_1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68b0a6265c_1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68b0a6265c_1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268b0a6265c_1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9f22a8a85f_0_2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9f22a8a85f_0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68b0a6265c_1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68b0a6265c_1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68b0a6265c_1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68b0a6265c_1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68bf43e5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268bf43e5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68b0a6265c_1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68b0a6265c_1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9f22a8a85f_0_2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9f22a8a85f_0_2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68b0a6265c_1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268b0a6265c_1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68b0a6265c_1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268b0a6265c_1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f22a8a8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f22a8a8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9f22a8a85f_0_2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9f22a8a85f_0_2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68b0a6265c_1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68b0a6265c_1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68b0a6265c_1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268b0a6265c_1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68b0a6265c_1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268b0a6265c_1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9f22a8a85f_0_4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29f22a8a85f_0_4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8b0a6265c_1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268b0a6265c_1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268b0a6265c_1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268b0a6265c_1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68b0a6265c_1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68b0a6265c_1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29f22a8a85f_0_3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29f22a8a85f_0_3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68b0a6265c_1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68b0a6265c_1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f22a8a85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f22a8a85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268b0a6265c_1_1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268b0a6265c_1_1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268b0a6265c_1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268b0a6265c_1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268b0a6265c_1_1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268b0a6265c_1_1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268b0a6265c_1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268b0a6265c_1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268b0a6265c_1_1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268b0a6265c_1_1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9f22a8a85f_0_3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29f22a8a85f_0_3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1ec50cc120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1ec50cc120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1ec50cc1201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1ec50cc120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268b0a6265c_1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268b0a6265c_1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ec50cc1201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1ec50cc1201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f22a8a85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f22a8a85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1ec50cc1201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1ec50cc1201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68b0a6265c_1_2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68b0a6265c_1_2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29f22a8a85f_0_4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29f22a8a85f_0_4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f22a8a85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f22a8a85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f22a8a85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f22a8a85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90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900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>
            <a:off x="311708" y="1123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architecture</a:t>
            </a:r>
            <a:endParaRPr/>
          </a:p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311700" y="3257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block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109400" y="36677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1191031" y="4522932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25" y="343826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1347549" y="342141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1342975" y="384628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19164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25452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/>
          <p:nvPr/>
        </p:nvSpPr>
        <p:spPr>
          <a:xfrm>
            <a:off x="31740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134326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194441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2559225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174013" y="3746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138175" y="436428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109400" y="36677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1191031" y="4522932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25" y="343826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/>
        </p:nvSpPr>
        <p:spPr>
          <a:xfrm>
            <a:off x="1347549" y="342141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1342975" y="384628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19164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/>
          <p:nvPr/>
        </p:nvSpPr>
        <p:spPr>
          <a:xfrm>
            <a:off x="25452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31740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134326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194441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2559225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3174013" y="3746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cxnSp>
        <p:nvCxnSpPr>
          <p:cNvPr id="162" name="Google Shape;162;p26"/>
          <p:cNvCxnSpPr/>
          <p:nvPr/>
        </p:nvCxnSpPr>
        <p:spPr>
          <a:xfrm rot="10800000">
            <a:off x="2174133" y="3408195"/>
            <a:ext cx="6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6"/>
          <p:cNvCxnSpPr/>
          <p:nvPr/>
        </p:nvCxnSpPr>
        <p:spPr>
          <a:xfrm rot="10800000">
            <a:off x="2775606" y="3408388"/>
            <a:ext cx="5700" cy="3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6"/>
          <p:cNvCxnSpPr/>
          <p:nvPr/>
        </p:nvCxnSpPr>
        <p:spPr>
          <a:xfrm rot="10800000">
            <a:off x="3376879" y="3408110"/>
            <a:ext cx="0" cy="3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6"/>
          <p:cNvCxnSpPr/>
          <p:nvPr/>
        </p:nvCxnSpPr>
        <p:spPr>
          <a:xfrm rot="10800000">
            <a:off x="1572434" y="3397047"/>
            <a:ext cx="6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6"/>
          <p:cNvSpPr/>
          <p:nvPr/>
        </p:nvSpPr>
        <p:spPr>
          <a:xfrm>
            <a:off x="1347550" y="2812663"/>
            <a:ext cx="2194800" cy="61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1468871" y="2927758"/>
            <a:ext cx="229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Self-attention layer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11700" y="493075"/>
            <a:ext cx="5255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Слой s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elf-attention вычисляет дополнительную информацию для эмбеддинга каждого токена на основе его контекста (т.е. эмбеддингов всех других токенов)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“Sport is good, it helps a lot”</a:t>
            </a:r>
            <a:endParaRPr i="1"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138175" y="436428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138175" y="436428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09400" y="36677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1191031" y="4522932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25" y="348238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>
            <a:off x="1347549" y="346553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1342975" y="384628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9164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25452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31740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134326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194441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2559225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3174013" y="3746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cxnSp>
        <p:nvCxnSpPr>
          <p:cNvPr id="187" name="Google Shape;187;p27"/>
          <p:cNvCxnSpPr/>
          <p:nvPr/>
        </p:nvCxnSpPr>
        <p:spPr>
          <a:xfrm rot="10800000">
            <a:off x="1583508" y="3403673"/>
            <a:ext cx="7500" cy="3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7"/>
          <p:cNvSpPr/>
          <p:nvPr/>
        </p:nvSpPr>
        <p:spPr>
          <a:xfrm>
            <a:off x="2048944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2619250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3189558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7"/>
          <p:cNvCxnSpPr/>
          <p:nvPr/>
        </p:nvCxnSpPr>
        <p:spPr>
          <a:xfrm rot="10800000">
            <a:off x="2186083" y="3465216"/>
            <a:ext cx="600" cy="3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7"/>
          <p:cNvCxnSpPr/>
          <p:nvPr/>
        </p:nvCxnSpPr>
        <p:spPr>
          <a:xfrm rot="10800000">
            <a:off x="2784075" y="3465100"/>
            <a:ext cx="5400" cy="3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3381335" y="3465148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7"/>
          <p:cNvCxnSpPr/>
          <p:nvPr/>
        </p:nvCxnSpPr>
        <p:spPr>
          <a:xfrm flipH="1" rot="10800000">
            <a:off x="1594813" y="3394878"/>
            <a:ext cx="106470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7"/>
          <p:cNvCxnSpPr/>
          <p:nvPr/>
        </p:nvCxnSpPr>
        <p:spPr>
          <a:xfrm flipH="1" rot="10800000">
            <a:off x="1594823" y="3397832"/>
            <a:ext cx="1635600" cy="4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7"/>
          <p:cNvSpPr txBox="1"/>
          <p:nvPr/>
        </p:nvSpPr>
        <p:spPr>
          <a:xfrm>
            <a:off x="1979158" y="3017559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 </a:t>
            </a: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12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2582166" y="3017560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13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3156846" y="3017552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14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1415791" y="1630500"/>
            <a:ext cx="22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0.4     0.55     0.1    0.05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2151868" y="2133786"/>
            <a:ext cx="209400" cy="66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2648568" y="2556812"/>
            <a:ext cx="209400" cy="2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192634" y="2657914"/>
            <a:ext cx="209400" cy="124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1255056" y="2880656"/>
            <a:ext cx="22308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7"/>
          <p:cNvSpPr/>
          <p:nvPr/>
        </p:nvSpPr>
        <p:spPr>
          <a:xfrm>
            <a:off x="1415778" y="3086521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1339091" y="3017565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 </a:t>
            </a: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11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1482924" y="2305953"/>
            <a:ext cx="209400" cy="49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7"/>
          <p:cNvCxnSpPr>
            <a:endCxn id="188" idx="3"/>
          </p:cNvCxnSpPr>
          <p:nvPr/>
        </p:nvCxnSpPr>
        <p:spPr>
          <a:xfrm flipH="1" rot="10800000">
            <a:off x="1574992" y="3386524"/>
            <a:ext cx="521400" cy="4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7"/>
          <p:cNvSpPr txBox="1"/>
          <p:nvPr/>
        </p:nvSpPr>
        <p:spPr>
          <a:xfrm>
            <a:off x="109400" y="298038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138163" y="2265483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0" name="Google Shape;210;p27"/>
          <p:cNvSpPr/>
          <p:nvPr/>
        </p:nvSpPr>
        <p:spPr>
          <a:xfrm rot="5400000">
            <a:off x="2390800" y="455550"/>
            <a:ext cx="161100" cy="2122200"/>
          </a:xfrm>
          <a:prstGeom prst="leftBrace">
            <a:avLst>
              <a:gd fmla="val 50000" name="adj1"/>
              <a:gd fmla="val 82313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454075" y="10591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1530563" y="9596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107607" y="161550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Агрегация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50" y="3288191"/>
            <a:ext cx="1245100" cy="36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000" y="163550"/>
            <a:ext cx="1404900" cy="69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/>
        </p:nvSpPr>
        <p:spPr>
          <a:xfrm>
            <a:off x="138175" y="436428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109400" y="36677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1191031" y="4522932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25" y="348238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1347549" y="346553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1342975" y="384628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19164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25452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31740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134326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194441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2559225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3174013" y="3746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2048944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/>
          <p:nvPr/>
        </p:nvSpPr>
        <p:spPr>
          <a:xfrm>
            <a:off x="2619250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3189558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1979158" y="3017559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 w</a:t>
            </a:r>
            <a:r>
              <a:rPr baseline="-25000" i="1" lang="en" sz="1200">
                <a:solidFill>
                  <a:srgbClr val="595959"/>
                </a:solidFill>
              </a:rPr>
              <a:t>12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2582166" y="3017560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13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3156846" y="3017552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14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1415791" y="1630500"/>
            <a:ext cx="22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0.25    0.45   0.25    0.05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2151868" y="2133786"/>
            <a:ext cx="209400" cy="66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2648568" y="2556812"/>
            <a:ext cx="209400" cy="2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3192634" y="2657914"/>
            <a:ext cx="209400" cy="124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28"/>
          <p:cNvCxnSpPr/>
          <p:nvPr/>
        </p:nvCxnSpPr>
        <p:spPr>
          <a:xfrm>
            <a:off x="1255056" y="2880656"/>
            <a:ext cx="22308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8"/>
          <p:cNvSpPr/>
          <p:nvPr/>
        </p:nvSpPr>
        <p:spPr>
          <a:xfrm>
            <a:off x="1415778" y="3086521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1339100" y="3017575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 w</a:t>
            </a:r>
            <a:r>
              <a:rPr baseline="-25000" i="1" lang="en" sz="1200">
                <a:solidFill>
                  <a:srgbClr val="595959"/>
                </a:solidFill>
              </a:rPr>
              <a:t>11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1482924" y="2305953"/>
            <a:ext cx="209400" cy="49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109400" y="298038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138163" y="2265483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8" y="3288200"/>
            <a:ext cx="1124644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/>
          <p:nvPr/>
        </p:nvSpPr>
        <p:spPr>
          <a:xfrm rot="5400000">
            <a:off x="2390800" y="455550"/>
            <a:ext cx="161100" cy="2122200"/>
          </a:xfrm>
          <a:prstGeom prst="leftBrace">
            <a:avLst>
              <a:gd fmla="val 50000" name="adj1"/>
              <a:gd fmla="val 61275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1454075" y="10591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 txBox="1"/>
          <p:nvPr/>
        </p:nvSpPr>
        <p:spPr>
          <a:xfrm>
            <a:off x="1530563" y="9596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107607" y="161550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Агрегация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000" y="168650"/>
            <a:ext cx="1316400" cy="73283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1999700" y="10605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2076188" y="9610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cxnSp>
        <p:nvCxnSpPr>
          <p:cNvPr id="257" name="Google Shape;257;p28"/>
          <p:cNvCxnSpPr/>
          <p:nvPr/>
        </p:nvCxnSpPr>
        <p:spPr>
          <a:xfrm rot="10800000">
            <a:off x="1572433" y="3403710"/>
            <a:ext cx="7500" cy="3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8"/>
          <p:cNvCxnSpPr/>
          <p:nvPr/>
        </p:nvCxnSpPr>
        <p:spPr>
          <a:xfrm rot="10800000">
            <a:off x="2175008" y="3465254"/>
            <a:ext cx="600" cy="3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8"/>
          <p:cNvCxnSpPr/>
          <p:nvPr/>
        </p:nvCxnSpPr>
        <p:spPr>
          <a:xfrm rot="10800000">
            <a:off x="2773000" y="3465138"/>
            <a:ext cx="5400" cy="3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8"/>
          <p:cNvCxnSpPr/>
          <p:nvPr/>
        </p:nvCxnSpPr>
        <p:spPr>
          <a:xfrm rot="10800000">
            <a:off x="3370260" y="3465186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8"/>
          <p:cNvCxnSpPr/>
          <p:nvPr/>
        </p:nvCxnSpPr>
        <p:spPr>
          <a:xfrm flipH="1" rot="10800000">
            <a:off x="2158850" y="3394938"/>
            <a:ext cx="489600" cy="43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8"/>
          <p:cNvCxnSpPr/>
          <p:nvPr/>
        </p:nvCxnSpPr>
        <p:spPr>
          <a:xfrm flipH="1" rot="10800000">
            <a:off x="2158850" y="3397938"/>
            <a:ext cx="1060500" cy="4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8"/>
          <p:cNvCxnSpPr>
            <a:endCxn id="245" idx="2"/>
          </p:cNvCxnSpPr>
          <p:nvPr/>
        </p:nvCxnSpPr>
        <p:spPr>
          <a:xfrm rot="10800000">
            <a:off x="1640600" y="3386875"/>
            <a:ext cx="5184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4" name="Google Shape;2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1600" y="47726"/>
            <a:ext cx="1595700" cy="851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650" y="3297650"/>
            <a:ext cx="1245100" cy="36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/>
        </p:nvSpPr>
        <p:spPr>
          <a:xfrm>
            <a:off x="138175" y="436428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109400" y="36677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1191031" y="4522932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25" y="348238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/>
          <p:nvPr/>
        </p:nvSpPr>
        <p:spPr>
          <a:xfrm>
            <a:off x="1347549" y="346553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1342975" y="384628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/>
          <p:nvPr/>
        </p:nvSpPr>
        <p:spPr>
          <a:xfrm>
            <a:off x="19164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>
            <a:off x="25452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31740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134326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194441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2559225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3174013" y="3746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2048944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2619250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3189558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1979158" y="3017559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 w</a:t>
            </a:r>
            <a:r>
              <a:rPr baseline="-25000" i="1" lang="en" sz="1200">
                <a:solidFill>
                  <a:srgbClr val="595959"/>
                </a:solidFill>
              </a:rPr>
              <a:t>12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2582166" y="3017560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13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3156846" y="3017552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14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1415791" y="1630500"/>
            <a:ext cx="22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0.4        0.5    0.05    0.05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2151868" y="2133786"/>
            <a:ext cx="209400" cy="66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2648568" y="2556812"/>
            <a:ext cx="209400" cy="2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3192634" y="2657914"/>
            <a:ext cx="209400" cy="124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29"/>
          <p:cNvCxnSpPr/>
          <p:nvPr/>
        </p:nvCxnSpPr>
        <p:spPr>
          <a:xfrm>
            <a:off x="1255056" y="2880656"/>
            <a:ext cx="22308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9"/>
          <p:cNvSpPr/>
          <p:nvPr/>
        </p:nvSpPr>
        <p:spPr>
          <a:xfrm>
            <a:off x="1415778" y="3086521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"/>
          <p:cNvSpPr txBox="1"/>
          <p:nvPr/>
        </p:nvSpPr>
        <p:spPr>
          <a:xfrm>
            <a:off x="1339100" y="3017575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 w</a:t>
            </a:r>
            <a:r>
              <a:rPr baseline="-25000" i="1" lang="en" sz="1200">
                <a:solidFill>
                  <a:srgbClr val="595959"/>
                </a:solidFill>
              </a:rPr>
              <a:t>11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1482924" y="2305953"/>
            <a:ext cx="209400" cy="49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 txBox="1"/>
          <p:nvPr/>
        </p:nvSpPr>
        <p:spPr>
          <a:xfrm>
            <a:off x="109400" y="298038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 txBox="1"/>
          <p:nvPr/>
        </p:nvSpPr>
        <p:spPr>
          <a:xfrm>
            <a:off x="138163" y="2265483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99" name="Google Shape;299;p29"/>
          <p:cNvSpPr/>
          <p:nvPr/>
        </p:nvSpPr>
        <p:spPr>
          <a:xfrm rot="5400000">
            <a:off x="2390800" y="455550"/>
            <a:ext cx="161100" cy="2122200"/>
          </a:xfrm>
          <a:prstGeom prst="leftBrace">
            <a:avLst>
              <a:gd fmla="val 50000" name="adj1"/>
              <a:gd fmla="val 34252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1454075" y="10591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 txBox="1"/>
          <p:nvPr/>
        </p:nvSpPr>
        <p:spPr>
          <a:xfrm>
            <a:off x="1530563" y="9596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107607" y="161550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Агрегация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999700" y="10605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2076188" y="9610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000" y="106088"/>
            <a:ext cx="1486250" cy="79266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50" y="3288200"/>
            <a:ext cx="1245093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7" name="Google Shape;307;p29"/>
          <p:cNvCxnSpPr/>
          <p:nvPr/>
        </p:nvCxnSpPr>
        <p:spPr>
          <a:xfrm rot="10800000">
            <a:off x="1623733" y="3403723"/>
            <a:ext cx="7500" cy="3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9"/>
          <p:cNvCxnSpPr/>
          <p:nvPr/>
        </p:nvCxnSpPr>
        <p:spPr>
          <a:xfrm rot="10800000">
            <a:off x="2226308" y="3465266"/>
            <a:ext cx="600" cy="3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29"/>
          <p:cNvCxnSpPr/>
          <p:nvPr/>
        </p:nvCxnSpPr>
        <p:spPr>
          <a:xfrm rot="10800000">
            <a:off x="2824300" y="3465150"/>
            <a:ext cx="5400" cy="3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9"/>
          <p:cNvCxnSpPr/>
          <p:nvPr/>
        </p:nvCxnSpPr>
        <p:spPr>
          <a:xfrm rot="10800000">
            <a:off x="3421560" y="3465198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29"/>
          <p:cNvCxnSpPr/>
          <p:nvPr/>
        </p:nvCxnSpPr>
        <p:spPr>
          <a:xfrm rot="10800000">
            <a:off x="2320963" y="3386850"/>
            <a:ext cx="504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29"/>
          <p:cNvCxnSpPr/>
          <p:nvPr/>
        </p:nvCxnSpPr>
        <p:spPr>
          <a:xfrm flipH="1" rot="10800000">
            <a:off x="2824963" y="3397950"/>
            <a:ext cx="445800" cy="4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29"/>
          <p:cNvCxnSpPr/>
          <p:nvPr/>
        </p:nvCxnSpPr>
        <p:spPr>
          <a:xfrm rot="10800000">
            <a:off x="1680763" y="3386850"/>
            <a:ext cx="11442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29"/>
          <p:cNvSpPr/>
          <p:nvPr/>
        </p:nvSpPr>
        <p:spPr>
          <a:xfrm>
            <a:off x="2545325" y="10591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2621813" y="9596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/>
        </p:nvSpPr>
        <p:spPr>
          <a:xfrm>
            <a:off x="138175" y="436428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109400" y="36677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191031" y="4522932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25" y="348238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0"/>
          <p:cNvSpPr/>
          <p:nvPr/>
        </p:nvSpPr>
        <p:spPr>
          <a:xfrm>
            <a:off x="1347549" y="346553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1342975" y="384628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19164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25452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"/>
          <p:cNvSpPr/>
          <p:nvPr/>
        </p:nvSpPr>
        <p:spPr>
          <a:xfrm>
            <a:off x="3174052" y="38462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 txBox="1"/>
          <p:nvPr/>
        </p:nvSpPr>
        <p:spPr>
          <a:xfrm>
            <a:off x="134326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1944413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2559225" y="37467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3174013" y="3746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2048944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2619250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>
            <a:off x="3189558" y="30843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1979158" y="3017559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 w</a:t>
            </a:r>
            <a:r>
              <a:rPr baseline="-25000" i="1" lang="en" sz="1200">
                <a:solidFill>
                  <a:srgbClr val="595959"/>
                </a:solidFill>
              </a:rPr>
              <a:t>12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2582166" y="3017560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13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3156846" y="3017552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14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1415791" y="1630500"/>
            <a:ext cx="22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0.2      0.1     0.65    0.05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2151868" y="2133786"/>
            <a:ext cx="209400" cy="66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2648568" y="2556812"/>
            <a:ext cx="209400" cy="2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3192634" y="2657914"/>
            <a:ext cx="209400" cy="124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30"/>
          <p:cNvCxnSpPr/>
          <p:nvPr/>
        </p:nvCxnSpPr>
        <p:spPr>
          <a:xfrm>
            <a:off x="1255056" y="2880656"/>
            <a:ext cx="22308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/>
          <p:nvPr/>
        </p:nvSpPr>
        <p:spPr>
          <a:xfrm>
            <a:off x="1415778" y="3086521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 txBox="1"/>
          <p:nvPr/>
        </p:nvSpPr>
        <p:spPr>
          <a:xfrm>
            <a:off x="1339100" y="3017575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 w</a:t>
            </a:r>
            <a:r>
              <a:rPr baseline="-25000" i="1" lang="en" sz="1200">
                <a:solidFill>
                  <a:srgbClr val="595959"/>
                </a:solidFill>
              </a:rPr>
              <a:t>11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1482924" y="2305953"/>
            <a:ext cx="209400" cy="49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 txBox="1"/>
          <p:nvPr/>
        </p:nvSpPr>
        <p:spPr>
          <a:xfrm>
            <a:off x="109400" y="298038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138163" y="2265483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49" name="Google Shape;349;p30"/>
          <p:cNvSpPr/>
          <p:nvPr/>
        </p:nvSpPr>
        <p:spPr>
          <a:xfrm rot="5400000">
            <a:off x="2390800" y="455550"/>
            <a:ext cx="161100" cy="2122200"/>
          </a:xfrm>
          <a:prstGeom prst="leftBrace">
            <a:avLst>
              <a:gd fmla="val 50000" name="adj1"/>
              <a:gd fmla="val 10556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1454075" y="10591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 txBox="1"/>
          <p:nvPr/>
        </p:nvSpPr>
        <p:spPr>
          <a:xfrm>
            <a:off x="1530563" y="9596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107607" y="161550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Агрегация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1999700" y="10605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0"/>
          <p:cNvSpPr txBox="1"/>
          <p:nvPr/>
        </p:nvSpPr>
        <p:spPr>
          <a:xfrm>
            <a:off x="2076188" y="9610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000" y="106088"/>
            <a:ext cx="1486250" cy="79266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50" y="3288200"/>
            <a:ext cx="1245093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" name="Google Shape;357;p30"/>
          <p:cNvSpPr/>
          <p:nvPr/>
        </p:nvSpPr>
        <p:spPr>
          <a:xfrm>
            <a:off x="2545325" y="10591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"/>
          <p:cNvSpPr txBox="1"/>
          <p:nvPr/>
        </p:nvSpPr>
        <p:spPr>
          <a:xfrm>
            <a:off x="2621813" y="9596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359" name="Google Shape;3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99" y="3288188"/>
            <a:ext cx="1245100" cy="36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6900" y="179916"/>
            <a:ext cx="1245100" cy="6791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0"/>
          <p:cNvCxnSpPr/>
          <p:nvPr/>
        </p:nvCxnSpPr>
        <p:spPr>
          <a:xfrm rot="10800000">
            <a:off x="1614645" y="3403723"/>
            <a:ext cx="7500" cy="3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0"/>
          <p:cNvCxnSpPr/>
          <p:nvPr/>
        </p:nvCxnSpPr>
        <p:spPr>
          <a:xfrm rot="10800000">
            <a:off x="2217220" y="3465266"/>
            <a:ext cx="600" cy="3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30"/>
          <p:cNvCxnSpPr/>
          <p:nvPr/>
        </p:nvCxnSpPr>
        <p:spPr>
          <a:xfrm rot="10800000">
            <a:off x="2815212" y="3465150"/>
            <a:ext cx="5400" cy="3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0"/>
          <p:cNvCxnSpPr/>
          <p:nvPr/>
        </p:nvCxnSpPr>
        <p:spPr>
          <a:xfrm rot="10800000">
            <a:off x="3412472" y="3465198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0"/>
          <p:cNvCxnSpPr/>
          <p:nvPr/>
        </p:nvCxnSpPr>
        <p:spPr>
          <a:xfrm rot="10800000">
            <a:off x="2311663" y="3386838"/>
            <a:ext cx="1119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30"/>
          <p:cNvCxnSpPr/>
          <p:nvPr/>
        </p:nvCxnSpPr>
        <p:spPr>
          <a:xfrm rot="10800000">
            <a:off x="2914663" y="3386838"/>
            <a:ext cx="516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0"/>
          <p:cNvCxnSpPr/>
          <p:nvPr/>
        </p:nvCxnSpPr>
        <p:spPr>
          <a:xfrm rot="10800000">
            <a:off x="1671763" y="3386838"/>
            <a:ext cx="17589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30"/>
          <p:cNvSpPr/>
          <p:nvPr/>
        </p:nvSpPr>
        <p:spPr>
          <a:xfrm>
            <a:off x="3090950" y="10591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0"/>
          <p:cNvSpPr txBox="1"/>
          <p:nvPr/>
        </p:nvSpPr>
        <p:spPr>
          <a:xfrm>
            <a:off x="3167438" y="9596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 txBox="1"/>
          <p:nvPr/>
        </p:nvSpPr>
        <p:spPr>
          <a:xfrm>
            <a:off x="1164581" y="457759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575" y="34929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1"/>
          <p:cNvSpPr/>
          <p:nvPr/>
        </p:nvSpPr>
        <p:spPr>
          <a:xfrm>
            <a:off x="1321099" y="34760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1316525" y="39009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1890002" y="39009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2518802" y="39009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3147602" y="39009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 txBox="1"/>
          <p:nvPr/>
        </p:nvSpPr>
        <p:spPr>
          <a:xfrm>
            <a:off x="1316813" y="38014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1917963" y="38014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2532775" y="38014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84" name="Google Shape;384;p31"/>
          <p:cNvSpPr txBox="1"/>
          <p:nvPr/>
        </p:nvSpPr>
        <p:spPr>
          <a:xfrm>
            <a:off x="3147563" y="3801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1321099" y="275284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1316525" y="31777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"/>
          <p:cNvSpPr/>
          <p:nvPr/>
        </p:nvSpPr>
        <p:spPr>
          <a:xfrm>
            <a:off x="1890002" y="31777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2518802" y="31777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3147602" y="31777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"/>
          <p:cNvSpPr txBox="1"/>
          <p:nvPr/>
        </p:nvSpPr>
        <p:spPr>
          <a:xfrm>
            <a:off x="1317138" y="30773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1917963" y="30782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92" name="Google Shape;392;p31"/>
          <p:cNvSpPr txBox="1"/>
          <p:nvPr/>
        </p:nvSpPr>
        <p:spPr>
          <a:xfrm>
            <a:off x="2532775" y="30782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93" name="Google Shape;393;p31"/>
          <p:cNvSpPr txBox="1"/>
          <p:nvPr/>
        </p:nvSpPr>
        <p:spPr>
          <a:xfrm>
            <a:off x="3147563" y="30782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337650" y="1315400"/>
            <a:ext cx="359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Self-Attention применяется ко всем эмбеддингам параллельно </a:t>
            </a:r>
            <a:endParaRPr sz="16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95" name="Google Shape;395;p31"/>
          <p:cNvCxnSpPr>
            <a:stCxn id="390" idx="2"/>
            <a:endCxn id="381" idx="0"/>
          </p:cNvCxnSpPr>
          <p:nvPr/>
        </p:nvCxnSpPr>
        <p:spPr>
          <a:xfrm flipH="1">
            <a:off x="1559538" y="3492800"/>
            <a:ext cx="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1"/>
          <p:cNvCxnSpPr>
            <a:stCxn id="390" idx="2"/>
            <a:endCxn id="382" idx="0"/>
          </p:cNvCxnSpPr>
          <p:nvPr/>
        </p:nvCxnSpPr>
        <p:spPr>
          <a:xfrm>
            <a:off x="1559838" y="3492800"/>
            <a:ext cx="6009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31"/>
          <p:cNvCxnSpPr>
            <a:stCxn id="390" idx="2"/>
            <a:endCxn id="383" idx="0"/>
          </p:cNvCxnSpPr>
          <p:nvPr/>
        </p:nvCxnSpPr>
        <p:spPr>
          <a:xfrm>
            <a:off x="1559838" y="3492800"/>
            <a:ext cx="12156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1"/>
          <p:cNvCxnSpPr>
            <a:stCxn id="390" idx="2"/>
            <a:endCxn id="384" idx="0"/>
          </p:cNvCxnSpPr>
          <p:nvPr/>
        </p:nvCxnSpPr>
        <p:spPr>
          <a:xfrm>
            <a:off x="1559838" y="3492800"/>
            <a:ext cx="1830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1"/>
          <p:cNvCxnSpPr>
            <a:stCxn id="381" idx="0"/>
            <a:endCxn id="391" idx="2"/>
          </p:cNvCxnSpPr>
          <p:nvPr/>
        </p:nvCxnSpPr>
        <p:spPr>
          <a:xfrm flipH="1" rot="10800000">
            <a:off x="1559513" y="3493650"/>
            <a:ext cx="6012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1"/>
          <p:cNvCxnSpPr>
            <a:stCxn id="381" idx="0"/>
            <a:endCxn id="392" idx="2"/>
          </p:cNvCxnSpPr>
          <p:nvPr/>
        </p:nvCxnSpPr>
        <p:spPr>
          <a:xfrm flipH="1" rot="10800000">
            <a:off x="1559513" y="3493650"/>
            <a:ext cx="1215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1"/>
          <p:cNvCxnSpPr>
            <a:stCxn id="381" idx="0"/>
            <a:endCxn id="393" idx="2"/>
          </p:cNvCxnSpPr>
          <p:nvPr/>
        </p:nvCxnSpPr>
        <p:spPr>
          <a:xfrm flipH="1" rot="10800000">
            <a:off x="1559513" y="3493650"/>
            <a:ext cx="1830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1"/>
          <p:cNvCxnSpPr>
            <a:stCxn id="391" idx="2"/>
            <a:endCxn id="382" idx="0"/>
          </p:cNvCxnSpPr>
          <p:nvPr/>
        </p:nvCxnSpPr>
        <p:spPr>
          <a:xfrm>
            <a:off x="2160663" y="3493725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1"/>
          <p:cNvCxnSpPr>
            <a:stCxn id="382" idx="0"/>
            <a:endCxn id="392" idx="2"/>
          </p:cNvCxnSpPr>
          <p:nvPr/>
        </p:nvCxnSpPr>
        <p:spPr>
          <a:xfrm flipH="1" rot="10800000">
            <a:off x="2160663" y="3493650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1"/>
          <p:cNvCxnSpPr>
            <a:stCxn id="391" idx="2"/>
            <a:endCxn id="383" idx="0"/>
          </p:cNvCxnSpPr>
          <p:nvPr/>
        </p:nvCxnSpPr>
        <p:spPr>
          <a:xfrm>
            <a:off x="2160663" y="349372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1"/>
          <p:cNvCxnSpPr>
            <a:stCxn id="383" idx="0"/>
            <a:endCxn id="393" idx="2"/>
          </p:cNvCxnSpPr>
          <p:nvPr/>
        </p:nvCxnSpPr>
        <p:spPr>
          <a:xfrm flipH="1" rot="10800000">
            <a:off x="2775475" y="3493650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1"/>
          <p:cNvCxnSpPr>
            <a:stCxn id="392" idx="2"/>
            <a:endCxn id="383" idx="0"/>
          </p:cNvCxnSpPr>
          <p:nvPr/>
        </p:nvCxnSpPr>
        <p:spPr>
          <a:xfrm>
            <a:off x="2775475" y="3493725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1"/>
          <p:cNvCxnSpPr>
            <a:stCxn id="392" idx="2"/>
            <a:endCxn id="384" idx="0"/>
          </p:cNvCxnSpPr>
          <p:nvPr/>
        </p:nvCxnSpPr>
        <p:spPr>
          <a:xfrm>
            <a:off x="2775475" y="349372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1"/>
          <p:cNvCxnSpPr>
            <a:stCxn id="384" idx="0"/>
            <a:endCxn id="393" idx="2"/>
          </p:cNvCxnSpPr>
          <p:nvPr/>
        </p:nvCxnSpPr>
        <p:spPr>
          <a:xfrm rot="10800000">
            <a:off x="3390263" y="3493638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1"/>
          <p:cNvCxnSpPr>
            <a:stCxn id="384" idx="0"/>
            <a:endCxn id="391" idx="2"/>
          </p:cNvCxnSpPr>
          <p:nvPr/>
        </p:nvCxnSpPr>
        <p:spPr>
          <a:xfrm rot="10800000">
            <a:off x="2160563" y="3493638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1"/>
          <p:cNvCxnSpPr>
            <a:stCxn id="382" idx="0"/>
            <a:endCxn id="393" idx="2"/>
          </p:cNvCxnSpPr>
          <p:nvPr/>
        </p:nvCxnSpPr>
        <p:spPr>
          <a:xfrm flipH="1" rot="10800000">
            <a:off x="2160663" y="3493650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1"/>
          <p:cNvSpPr txBox="1"/>
          <p:nvPr/>
        </p:nvSpPr>
        <p:spPr>
          <a:xfrm>
            <a:off x="138175" y="436428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109400" y="36677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1"/>
          <p:cNvSpPr txBox="1"/>
          <p:nvPr/>
        </p:nvSpPr>
        <p:spPr>
          <a:xfrm>
            <a:off x="109400" y="313298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/>
        </p:nvSpPr>
        <p:spPr>
          <a:xfrm>
            <a:off x="1177806" y="4565620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800" y="3480951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2"/>
          <p:cNvSpPr/>
          <p:nvPr/>
        </p:nvSpPr>
        <p:spPr>
          <a:xfrm>
            <a:off x="1334324" y="346409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1329750" y="38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1903227" y="38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532027" y="38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3160827" y="38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2"/>
          <p:cNvSpPr txBox="1"/>
          <p:nvPr/>
        </p:nvSpPr>
        <p:spPr>
          <a:xfrm>
            <a:off x="1330038" y="37894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26" name="Google Shape;426;p32"/>
          <p:cNvSpPr txBox="1"/>
          <p:nvPr/>
        </p:nvSpPr>
        <p:spPr>
          <a:xfrm>
            <a:off x="1931188" y="37894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2546000" y="37894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28" name="Google Shape;428;p32"/>
          <p:cNvSpPr txBox="1"/>
          <p:nvPr/>
        </p:nvSpPr>
        <p:spPr>
          <a:xfrm>
            <a:off x="3160788" y="37894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1334324" y="27408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1329750" y="3165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1903227" y="3165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2532027" y="3165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3160827" y="3165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2"/>
          <p:cNvSpPr txBox="1"/>
          <p:nvPr/>
        </p:nvSpPr>
        <p:spPr>
          <a:xfrm>
            <a:off x="1330363" y="30653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35" name="Google Shape;435;p32"/>
          <p:cNvSpPr txBox="1"/>
          <p:nvPr/>
        </p:nvSpPr>
        <p:spPr>
          <a:xfrm>
            <a:off x="1931188" y="3066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36" name="Google Shape;436;p32"/>
          <p:cNvSpPr txBox="1"/>
          <p:nvPr/>
        </p:nvSpPr>
        <p:spPr>
          <a:xfrm>
            <a:off x="2546000" y="3066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37" name="Google Shape;437;p32"/>
          <p:cNvSpPr txBox="1"/>
          <p:nvPr/>
        </p:nvSpPr>
        <p:spPr>
          <a:xfrm>
            <a:off x="3160788" y="3066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438" name="Google Shape;4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800" y="20512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2"/>
          <p:cNvSpPr/>
          <p:nvPr/>
        </p:nvSpPr>
        <p:spPr>
          <a:xfrm>
            <a:off x="1334324" y="20343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1329750" y="2459262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1903227" y="245926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2532027" y="245926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2"/>
          <p:cNvSpPr/>
          <p:nvPr/>
        </p:nvSpPr>
        <p:spPr>
          <a:xfrm>
            <a:off x="3160827" y="245926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2"/>
          <p:cNvSpPr txBox="1"/>
          <p:nvPr/>
        </p:nvSpPr>
        <p:spPr>
          <a:xfrm>
            <a:off x="1330038" y="2359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45" name="Google Shape;445;p32"/>
          <p:cNvSpPr txBox="1"/>
          <p:nvPr/>
        </p:nvSpPr>
        <p:spPr>
          <a:xfrm>
            <a:off x="1931188" y="2359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46" name="Google Shape;446;p32"/>
          <p:cNvSpPr txBox="1"/>
          <p:nvPr/>
        </p:nvSpPr>
        <p:spPr>
          <a:xfrm>
            <a:off x="2546000" y="2359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47" name="Google Shape;447;p32"/>
          <p:cNvSpPr txBox="1"/>
          <p:nvPr/>
        </p:nvSpPr>
        <p:spPr>
          <a:xfrm>
            <a:off x="3160788" y="23597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448" name="Google Shape;448;p32"/>
          <p:cNvSpPr/>
          <p:nvPr/>
        </p:nvSpPr>
        <p:spPr>
          <a:xfrm>
            <a:off x="1115519" y="26075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49" name="Google Shape;449;p32"/>
          <p:cNvSpPr/>
          <p:nvPr/>
        </p:nvSpPr>
        <p:spPr>
          <a:xfrm>
            <a:off x="1688994" y="26075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0" name="Google Shape;450;p32"/>
          <p:cNvSpPr/>
          <p:nvPr/>
        </p:nvSpPr>
        <p:spPr>
          <a:xfrm>
            <a:off x="2307706" y="26075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1" name="Google Shape;451;p32"/>
          <p:cNvSpPr/>
          <p:nvPr/>
        </p:nvSpPr>
        <p:spPr>
          <a:xfrm>
            <a:off x="2926394" y="2607438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2" name="Google Shape;452;p32"/>
          <p:cNvSpPr txBox="1"/>
          <p:nvPr/>
        </p:nvSpPr>
        <p:spPr>
          <a:xfrm>
            <a:off x="232225" y="2151450"/>
            <a:ext cx="57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32"/>
          <p:cNvCxnSpPr/>
          <p:nvPr/>
        </p:nvCxnSpPr>
        <p:spPr>
          <a:xfrm flipH="1">
            <a:off x="1483471" y="3453838"/>
            <a:ext cx="3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2"/>
          <p:cNvCxnSpPr/>
          <p:nvPr/>
        </p:nvCxnSpPr>
        <p:spPr>
          <a:xfrm>
            <a:off x="1483771" y="3453838"/>
            <a:ext cx="6399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2"/>
          <p:cNvCxnSpPr/>
          <p:nvPr/>
        </p:nvCxnSpPr>
        <p:spPr>
          <a:xfrm>
            <a:off x="1483771" y="3453838"/>
            <a:ext cx="129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32"/>
          <p:cNvCxnSpPr/>
          <p:nvPr/>
        </p:nvCxnSpPr>
        <p:spPr>
          <a:xfrm>
            <a:off x="1483771" y="3453838"/>
            <a:ext cx="19488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2"/>
          <p:cNvCxnSpPr/>
          <p:nvPr/>
        </p:nvCxnSpPr>
        <p:spPr>
          <a:xfrm flipH="1" rot="10800000">
            <a:off x="1483425" y="3454772"/>
            <a:ext cx="640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2"/>
          <p:cNvCxnSpPr/>
          <p:nvPr/>
        </p:nvCxnSpPr>
        <p:spPr>
          <a:xfrm flipH="1" rot="10800000">
            <a:off x="1483425" y="3454772"/>
            <a:ext cx="12948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2"/>
          <p:cNvCxnSpPr/>
          <p:nvPr/>
        </p:nvCxnSpPr>
        <p:spPr>
          <a:xfrm flipH="1" rot="10800000">
            <a:off x="1483425" y="3454772"/>
            <a:ext cx="19494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2"/>
          <p:cNvCxnSpPr/>
          <p:nvPr/>
        </p:nvCxnSpPr>
        <p:spPr>
          <a:xfrm>
            <a:off x="2123516" y="3455082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2"/>
          <p:cNvCxnSpPr/>
          <p:nvPr/>
        </p:nvCxnSpPr>
        <p:spPr>
          <a:xfrm flipH="1" rot="10800000">
            <a:off x="2123516" y="3454772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2"/>
          <p:cNvCxnSpPr/>
          <p:nvPr/>
        </p:nvCxnSpPr>
        <p:spPr>
          <a:xfrm>
            <a:off x="2123516" y="3455082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2"/>
          <p:cNvCxnSpPr/>
          <p:nvPr/>
        </p:nvCxnSpPr>
        <p:spPr>
          <a:xfrm flipH="1" rot="10800000">
            <a:off x="2778155" y="3454772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2"/>
          <p:cNvCxnSpPr/>
          <p:nvPr/>
        </p:nvCxnSpPr>
        <p:spPr>
          <a:xfrm>
            <a:off x="2778155" y="3455082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2"/>
          <p:cNvCxnSpPr/>
          <p:nvPr/>
        </p:nvCxnSpPr>
        <p:spPr>
          <a:xfrm>
            <a:off x="2778155" y="3455082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2"/>
          <p:cNvCxnSpPr/>
          <p:nvPr/>
        </p:nvCxnSpPr>
        <p:spPr>
          <a:xfrm rot="10800000">
            <a:off x="3432768" y="3454755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2"/>
          <p:cNvCxnSpPr/>
          <p:nvPr/>
        </p:nvCxnSpPr>
        <p:spPr>
          <a:xfrm rot="10800000">
            <a:off x="2123568" y="3454755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2"/>
          <p:cNvCxnSpPr/>
          <p:nvPr/>
        </p:nvCxnSpPr>
        <p:spPr>
          <a:xfrm flipH="1" rot="10800000">
            <a:off x="2123516" y="3454772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32"/>
          <p:cNvSpPr txBox="1"/>
          <p:nvPr/>
        </p:nvSpPr>
        <p:spPr>
          <a:xfrm>
            <a:off x="232225" y="251700"/>
            <a:ext cx="4765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Слой s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elf-attention 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вычисляет дополнительную информацию для эмбеддинга каждого токена на основе его контекста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“Sport is good, it helps a lot”</a:t>
            </a:r>
            <a:endParaRPr i="1"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32"/>
          <p:cNvSpPr txBox="1"/>
          <p:nvPr/>
        </p:nvSpPr>
        <p:spPr>
          <a:xfrm>
            <a:off x="138175" y="436428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/>
          <p:nvPr/>
        </p:nvSpPr>
        <p:spPr>
          <a:xfrm>
            <a:off x="109400" y="36677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109400" y="313298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9" y="2459275"/>
            <a:ext cx="945386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3"/>
          <p:cNvSpPr txBox="1"/>
          <p:nvPr/>
        </p:nvSpPr>
        <p:spPr>
          <a:xfrm>
            <a:off x="350533" y="322250"/>
            <a:ext cx="493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Визуализация весов слоя self-attention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79" name="Google Shape;4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33375" y="1408200"/>
            <a:ext cx="3218275" cy="27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33375" y="1408200"/>
            <a:ext cx="3218275" cy="27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416962" y="1306286"/>
            <a:ext cx="3306499" cy="282897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4"/>
          <p:cNvSpPr/>
          <p:nvPr/>
        </p:nvSpPr>
        <p:spPr>
          <a:xfrm>
            <a:off x="387691" y="3760876"/>
            <a:ext cx="2608200" cy="252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3573100" y="3765557"/>
            <a:ext cx="2634300" cy="2562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4"/>
          <p:cNvSpPr txBox="1"/>
          <p:nvPr/>
        </p:nvSpPr>
        <p:spPr>
          <a:xfrm>
            <a:off x="350533" y="322250"/>
            <a:ext cx="493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Визуализация весов слоя self-attention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занятия</a:t>
            </a:r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352875" y="1108350"/>
            <a:ext cx="663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Идея архитектуры Transformer для машинного перевода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" sz="1600"/>
              <a:t>Устройство Transformer Encoder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Устройство Transformer Decoder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QKV Attention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"/>
          <p:cNvSpPr txBox="1"/>
          <p:nvPr/>
        </p:nvSpPr>
        <p:spPr>
          <a:xfrm>
            <a:off x="1177806" y="4565620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800" y="3480951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5"/>
          <p:cNvSpPr/>
          <p:nvPr/>
        </p:nvSpPr>
        <p:spPr>
          <a:xfrm>
            <a:off x="1334324" y="346409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5"/>
          <p:cNvSpPr/>
          <p:nvPr/>
        </p:nvSpPr>
        <p:spPr>
          <a:xfrm>
            <a:off x="1329750" y="38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5"/>
          <p:cNvSpPr/>
          <p:nvPr/>
        </p:nvSpPr>
        <p:spPr>
          <a:xfrm>
            <a:off x="1903227" y="38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5"/>
          <p:cNvSpPr/>
          <p:nvPr/>
        </p:nvSpPr>
        <p:spPr>
          <a:xfrm>
            <a:off x="2532027" y="38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5"/>
          <p:cNvSpPr/>
          <p:nvPr/>
        </p:nvSpPr>
        <p:spPr>
          <a:xfrm>
            <a:off x="3160827" y="38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5"/>
          <p:cNvSpPr txBox="1"/>
          <p:nvPr/>
        </p:nvSpPr>
        <p:spPr>
          <a:xfrm>
            <a:off x="1330038" y="37894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01" name="Google Shape;501;p35"/>
          <p:cNvSpPr txBox="1"/>
          <p:nvPr/>
        </p:nvSpPr>
        <p:spPr>
          <a:xfrm>
            <a:off x="1931188" y="37894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02" name="Google Shape;502;p35"/>
          <p:cNvSpPr txBox="1"/>
          <p:nvPr/>
        </p:nvSpPr>
        <p:spPr>
          <a:xfrm>
            <a:off x="2546000" y="37894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03" name="Google Shape;503;p35"/>
          <p:cNvSpPr txBox="1"/>
          <p:nvPr/>
        </p:nvSpPr>
        <p:spPr>
          <a:xfrm>
            <a:off x="3160788" y="37894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04" name="Google Shape;504;p35"/>
          <p:cNvSpPr/>
          <p:nvPr/>
        </p:nvSpPr>
        <p:spPr>
          <a:xfrm>
            <a:off x="1334324" y="27408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5"/>
          <p:cNvSpPr/>
          <p:nvPr/>
        </p:nvSpPr>
        <p:spPr>
          <a:xfrm>
            <a:off x="1329750" y="3165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5"/>
          <p:cNvSpPr/>
          <p:nvPr/>
        </p:nvSpPr>
        <p:spPr>
          <a:xfrm>
            <a:off x="1903227" y="3165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2532027" y="3165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3160827" y="3165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5"/>
          <p:cNvSpPr txBox="1"/>
          <p:nvPr/>
        </p:nvSpPr>
        <p:spPr>
          <a:xfrm>
            <a:off x="1330363" y="30653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10" name="Google Shape;510;p35"/>
          <p:cNvSpPr txBox="1"/>
          <p:nvPr/>
        </p:nvSpPr>
        <p:spPr>
          <a:xfrm>
            <a:off x="1931188" y="3066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2546000" y="3066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3160788" y="3066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513" name="Google Shape;5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800" y="20512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5"/>
          <p:cNvSpPr/>
          <p:nvPr/>
        </p:nvSpPr>
        <p:spPr>
          <a:xfrm>
            <a:off x="1334324" y="20343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5"/>
          <p:cNvSpPr/>
          <p:nvPr/>
        </p:nvSpPr>
        <p:spPr>
          <a:xfrm>
            <a:off x="1329750" y="2459262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5"/>
          <p:cNvSpPr/>
          <p:nvPr/>
        </p:nvSpPr>
        <p:spPr>
          <a:xfrm>
            <a:off x="1903227" y="245926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5"/>
          <p:cNvSpPr/>
          <p:nvPr/>
        </p:nvSpPr>
        <p:spPr>
          <a:xfrm>
            <a:off x="2532027" y="245926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5"/>
          <p:cNvSpPr/>
          <p:nvPr/>
        </p:nvSpPr>
        <p:spPr>
          <a:xfrm>
            <a:off x="3160827" y="245926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5"/>
          <p:cNvSpPr txBox="1"/>
          <p:nvPr/>
        </p:nvSpPr>
        <p:spPr>
          <a:xfrm>
            <a:off x="1330038" y="2359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20" name="Google Shape;520;p35"/>
          <p:cNvSpPr txBox="1"/>
          <p:nvPr/>
        </p:nvSpPr>
        <p:spPr>
          <a:xfrm>
            <a:off x="1931188" y="2359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21" name="Google Shape;521;p35"/>
          <p:cNvSpPr txBox="1"/>
          <p:nvPr/>
        </p:nvSpPr>
        <p:spPr>
          <a:xfrm>
            <a:off x="2546000" y="2359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22" name="Google Shape;522;p35"/>
          <p:cNvSpPr txBox="1"/>
          <p:nvPr/>
        </p:nvSpPr>
        <p:spPr>
          <a:xfrm>
            <a:off x="3160788" y="23597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23" name="Google Shape;523;p35"/>
          <p:cNvSpPr/>
          <p:nvPr/>
        </p:nvSpPr>
        <p:spPr>
          <a:xfrm>
            <a:off x="1115519" y="26075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4" name="Google Shape;524;p35"/>
          <p:cNvSpPr/>
          <p:nvPr/>
        </p:nvSpPr>
        <p:spPr>
          <a:xfrm>
            <a:off x="1688994" y="26075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5" name="Google Shape;525;p35"/>
          <p:cNvSpPr/>
          <p:nvPr/>
        </p:nvSpPr>
        <p:spPr>
          <a:xfrm>
            <a:off x="2307706" y="26075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6" name="Google Shape;526;p35"/>
          <p:cNvSpPr/>
          <p:nvPr/>
        </p:nvSpPr>
        <p:spPr>
          <a:xfrm>
            <a:off x="2926394" y="2607438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7" name="Google Shape;527;p35"/>
          <p:cNvSpPr txBox="1"/>
          <p:nvPr/>
        </p:nvSpPr>
        <p:spPr>
          <a:xfrm>
            <a:off x="184775" y="2447463"/>
            <a:ext cx="57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" name="Google Shape;528;p35"/>
          <p:cNvCxnSpPr/>
          <p:nvPr/>
        </p:nvCxnSpPr>
        <p:spPr>
          <a:xfrm flipH="1">
            <a:off x="1483471" y="3453838"/>
            <a:ext cx="3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5"/>
          <p:cNvCxnSpPr/>
          <p:nvPr/>
        </p:nvCxnSpPr>
        <p:spPr>
          <a:xfrm>
            <a:off x="1483771" y="3453838"/>
            <a:ext cx="6399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35"/>
          <p:cNvCxnSpPr/>
          <p:nvPr/>
        </p:nvCxnSpPr>
        <p:spPr>
          <a:xfrm>
            <a:off x="1483771" y="3453838"/>
            <a:ext cx="129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1483771" y="3453838"/>
            <a:ext cx="19488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35"/>
          <p:cNvCxnSpPr/>
          <p:nvPr/>
        </p:nvCxnSpPr>
        <p:spPr>
          <a:xfrm flipH="1" rot="10800000">
            <a:off x="1483425" y="3454772"/>
            <a:ext cx="640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35"/>
          <p:cNvCxnSpPr/>
          <p:nvPr/>
        </p:nvCxnSpPr>
        <p:spPr>
          <a:xfrm flipH="1" rot="10800000">
            <a:off x="1483425" y="3454772"/>
            <a:ext cx="12948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35"/>
          <p:cNvCxnSpPr/>
          <p:nvPr/>
        </p:nvCxnSpPr>
        <p:spPr>
          <a:xfrm flipH="1" rot="10800000">
            <a:off x="1483425" y="3454772"/>
            <a:ext cx="19494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35"/>
          <p:cNvCxnSpPr/>
          <p:nvPr/>
        </p:nvCxnSpPr>
        <p:spPr>
          <a:xfrm>
            <a:off x="2123516" y="3455082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35"/>
          <p:cNvCxnSpPr/>
          <p:nvPr/>
        </p:nvCxnSpPr>
        <p:spPr>
          <a:xfrm flipH="1" rot="10800000">
            <a:off x="2123516" y="3454772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35"/>
          <p:cNvCxnSpPr/>
          <p:nvPr/>
        </p:nvCxnSpPr>
        <p:spPr>
          <a:xfrm>
            <a:off x="2123516" y="3455082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35"/>
          <p:cNvCxnSpPr/>
          <p:nvPr/>
        </p:nvCxnSpPr>
        <p:spPr>
          <a:xfrm flipH="1" rot="10800000">
            <a:off x="2778155" y="3454772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35"/>
          <p:cNvCxnSpPr/>
          <p:nvPr/>
        </p:nvCxnSpPr>
        <p:spPr>
          <a:xfrm>
            <a:off x="2778155" y="3455082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35"/>
          <p:cNvCxnSpPr/>
          <p:nvPr/>
        </p:nvCxnSpPr>
        <p:spPr>
          <a:xfrm>
            <a:off x="2778155" y="3455082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35"/>
          <p:cNvCxnSpPr/>
          <p:nvPr/>
        </p:nvCxnSpPr>
        <p:spPr>
          <a:xfrm rot="10800000">
            <a:off x="3432768" y="3454755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35"/>
          <p:cNvCxnSpPr/>
          <p:nvPr/>
        </p:nvCxnSpPr>
        <p:spPr>
          <a:xfrm rot="10800000">
            <a:off x="2123568" y="3454755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5"/>
          <p:cNvCxnSpPr/>
          <p:nvPr/>
        </p:nvCxnSpPr>
        <p:spPr>
          <a:xfrm flipH="1" rot="10800000">
            <a:off x="2123516" y="3454772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35"/>
          <p:cNvSpPr txBox="1"/>
          <p:nvPr/>
        </p:nvSpPr>
        <p:spPr>
          <a:xfrm>
            <a:off x="138175" y="436428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109400" y="36677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5"/>
          <p:cNvSpPr txBox="1"/>
          <p:nvPr/>
        </p:nvSpPr>
        <p:spPr>
          <a:xfrm>
            <a:off x="109400" y="313298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800" y="136146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/>
          <p:nvPr/>
        </p:nvSpPr>
        <p:spPr>
          <a:xfrm>
            <a:off x="1334324" y="134461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5"/>
          <p:cNvSpPr/>
          <p:nvPr/>
        </p:nvSpPr>
        <p:spPr>
          <a:xfrm>
            <a:off x="1329750" y="1769487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"/>
          <p:cNvSpPr/>
          <p:nvPr/>
        </p:nvSpPr>
        <p:spPr>
          <a:xfrm>
            <a:off x="1903227" y="176948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5"/>
          <p:cNvSpPr/>
          <p:nvPr/>
        </p:nvSpPr>
        <p:spPr>
          <a:xfrm>
            <a:off x="2532027" y="176948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5"/>
          <p:cNvSpPr/>
          <p:nvPr/>
        </p:nvSpPr>
        <p:spPr>
          <a:xfrm>
            <a:off x="3160827" y="176948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5"/>
          <p:cNvSpPr txBox="1"/>
          <p:nvPr/>
        </p:nvSpPr>
        <p:spPr>
          <a:xfrm>
            <a:off x="1330038" y="1669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54" name="Google Shape;554;p35"/>
          <p:cNvSpPr txBox="1"/>
          <p:nvPr/>
        </p:nvSpPr>
        <p:spPr>
          <a:xfrm>
            <a:off x="1931188" y="1669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55" name="Google Shape;555;p35"/>
          <p:cNvSpPr txBox="1"/>
          <p:nvPr/>
        </p:nvSpPr>
        <p:spPr>
          <a:xfrm>
            <a:off x="2546000" y="1669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56" name="Google Shape;556;p35"/>
          <p:cNvSpPr txBox="1"/>
          <p:nvPr/>
        </p:nvSpPr>
        <p:spPr>
          <a:xfrm>
            <a:off x="3160788" y="16699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57" name="Google Shape;557;p35"/>
          <p:cNvSpPr txBox="1"/>
          <p:nvPr/>
        </p:nvSpPr>
        <p:spPr>
          <a:xfrm>
            <a:off x="109400" y="1761925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Layer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5"/>
          <p:cNvSpPr txBox="1"/>
          <p:nvPr/>
        </p:nvSpPr>
        <p:spPr>
          <a:xfrm>
            <a:off x="184775" y="204975"/>
            <a:ext cx="5023500" cy="2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LayerNorm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делает так, что выходы слоя всегда будут иметь одинаковые mean и variance.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Это делает обучение сети более стабильным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6"/>
          <p:cNvSpPr txBox="1"/>
          <p:nvPr>
            <p:ph type="title"/>
          </p:nvPr>
        </p:nvSpPr>
        <p:spPr>
          <a:xfrm>
            <a:off x="311700" y="330200"/>
            <a:ext cx="2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Norm</a:t>
            </a:r>
            <a:endParaRPr/>
          </a:p>
        </p:txBody>
      </p:sp>
      <p:sp>
        <p:nvSpPr>
          <p:cNvPr id="564" name="Google Shape;564;p36"/>
          <p:cNvSpPr txBox="1"/>
          <p:nvPr/>
        </p:nvSpPr>
        <p:spPr>
          <a:xfrm>
            <a:off x="197000" y="2313250"/>
            <a:ext cx="508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Считаем среднее и стандартное отклонение по всем координатам каждого эмбеддинга </a:t>
            </a: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r>
              <a:rPr baseline="30000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</a:t>
            </a:r>
            <a:r>
              <a:rPr baseline="-25000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65" name="Google Shape;565;p36"/>
          <p:cNvSpPr txBox="1"/>
          <p:nvPr/>
        </p:nvSpPr>
        <p:spPr>
          <a:xfrm>
            <a:off x="197000" y="1466350"/>
            <a:ext cx="218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 слоя размера</a:t>
            </a: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i="1"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(seq_len, emb_size)</a:t>
            </a:r>
            <a:endParaRPr i="1"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66" name="Google Shape;566;p36"/>
          <p:cNvSpPr/>
          <p:nvPr/>
        </p:nvSpPr>
        <p:spPr>
          <a:xfrm>
            <a:off x="2078199" y="122573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2073625" y="1650612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2647102" y="1650613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3275902" y="1650613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6"/>
          <p:cNvSpPr/>
          <p:nvPr/>
        </p:nvSpPr>
        <p:spPr>
          <a:xfrm>
            <a:off x="3904702" y="1650613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6"/>
          <p:cNvSpPr txBox="1"/>
          <p:nvPr/>
        </p:nvSpPr>
        <p:spPr>
          <a:xfrm>
            <a:off x="2073913" y="1551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72" name="Google Shape;572;p36"/>
          <p:cNvSpPr txBox="1"/>
          <p:nvPr/>
        </p:nvSpPr>
        <p:spPr>
          <a:xfrm>
            <a:off x="2675063" y="1551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73" name="Google Shape;573;p36"/>
          <p:cNvSpPr txBox="1"/>
          <p:nvPr/>
        </p:nvSpPr>
        <p:spPr>
          <a:xfrm>
            <a:off x="3289875" y="1551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74" name="Google Shape;574;p36"/>
          <p:cNvSpPr txBox="1"/>
          <p:nvPr/>
        </p:nvSpPr>
        <p:spPr>
          <a:xfrm>
            <a:off x="3904663" y="1551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75" name="Google Shape;575;p36"/>
          <p:cNvSpPr/>
          <p:nvPr/>
        </p:nvSpPr>
        <p:spPr>
          <a:xfrm rot="5400000">
            <a:off x="3183175" y="231200"/>
            <a:ext cx="141300" cy="2346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6"/>
          <p:cNvSpPr/>
          <p:nvPr/>
        </p:nvSpPr>
        <p:spPr>
          <a:xfrm>
            <a:off x="4520125" y="1577125"/>
            <a:ext cx="141300" cy="41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6"/>
          <p:cNvSpPr txBox="1"/>
          <p:nvPr/>
        </p:nvSpPr>
        <p:spPr>
          <a:xfrm>
            <a:off x="2771775" y="902900"/>
            <a:ext cx="10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seq_len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78" name="Google Shape;578;p36"/>
          <p:cNvSpPr txBox="1"/>
          <p:nvPr/>
        </p:nvSpPr>
        <p:spPr>
          <a:xfrm>
            <a:off x="4600450" y="1543300"/>
            <a:ext cx="11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emb_size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79" name="Google Shape;5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84493"/>
            <a:ext cx="2189399" cy="70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412" y="3275237"/>
            <a:ext cx="3144725" cy="9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711" y="4400700"/>
            <a:ext cx="146389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7"/>
          <p:cNvSpPr txBox="1"/>
          <p:nvPr>
            <p:ph type="title"/>
          </p:nvPr>
        </p:nvSpPr>
        <p:spPr>
          <a:xfrm>
            <a:off x="311700" y="330200"/>
            <a:ext cx="2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Norm</a:t>
            </a:r>
            <a:endParaRPr/>
          </a:p>
        </p:txBody>
      </p:sp>
      <p:sp>
        <p:nvSpPr>
          <p:cNvPr id="587" name="Google Shape;587;p37"/>
          <p:cNvSpPr txBox="1"/>
          <p:nvPr/>
        </p:nvSpPr>
        <p:spPr>
          <a:xfrm>
            <a:off x="197000" y="2313250"/>
            <a:ext cx="508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После этого обновляем элементы каждого эмбеддинга </a:t>
            </a: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r>
              <a:rPr baseline="30000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</a:t>
            </a:r>
            <a:r>
              <a:rPr baseline="-25000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следующим образом: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88" name="Google Shape;588;p37"/>
          <p:cNvSpPr txBox="1"/>
          <p:nvPr/>
        </p:nvSpPr>
        <p:spPr>
          <a:xfrm>
            <a:off x="197000" y="1466350"/>
            <a:ext cx="218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 слоя размера </a:t>
            </a:r>
            <a:r>
              <a:rPr i="1"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(seq_len, emb_size)</a:t>
            </a:r>
            <a:endParaRPr i="1"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89" name="Google Shape;589;p37"/>
          <p:cNvSpPr/>
          <p:nvPr/>
        </p:nvSpPr>
        <p:spPr>
          <a:xfrm>
            <a:off x="2078199" y="122573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7"/>
          <p:cNvSpPr/>
          <p:nvPr/>
        </p:nvSpPr>
        <p:spPr>
          <a:xfrm>
            <a:off x="2073625" y="1650612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7"/>
          <p:cNvSpPr/>
          <p:nvPr/>
        </p:nvSpPr>
        <p:spPr>
          <a:xfrm>
            <a:off x="2647102" y="1650613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7"/>
          <p:cNvSpPr/>
          <p:nvPr/>
        </p:nvSpPr>
        <p:spPr>
          <a:xfrm>
            <a:off x="3275902" y="1650613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7"/>
          <p:cNvSpPr/>
          <p:nvPr/>
        </p:nvSpPr>
        <p:spPr>
          <a:xfrm>
            <a:off x="3904702" y="1650613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7"/>
          <p:cNvSpPr txBox="1"/>
          <p:nvPr/>
        </p:nvSpPr>
        <p:spPr>
          <a:xfrm>
            <a:off x="2073913" y="1551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95" name="Google Shape;595;p37"/>
          <p:cNvSpPr txBox="1"/>
          <p:nvPr/>
        </p:nvSpPr>
        <p:spPr>
          <a:xfrm>
            <a:off x="2675063" y="1551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96" name="Google Shape;596;p37"/>
          <p:cNvSpPr txBox="1"/>
          <p:nvPr/>
        </p:nvSpPr>
        <p:spPr>
          <a:xfrm>
            <a:off x="3289875" y="1551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97" name="Google Shape;597;p37"/>
          <p:cNvSpPr txBox="1"/>
          <p:nvPr/>
        </p:nvSpPr>
        <p:spPr>
          <a:xfrm>
            <a:off x="3904663" y="1551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598" name="Google Shape;598;p37"/>
          <p:cNvSpPr/>
          <p:nvPr/>
        </p:nvSpPr>
        <p:spPr>
          <a:xfrm rot="5400000">
            <a:off x="3183175" y="231200"/>
            <a:ext cx="141300" cy="2346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7"/>
          <p:cNvSpPr/>
          <p:nvPr/>
        </p:nvSpPr>
        <p:spPr>
          <a:xfrm>
            <a:off x="4520125" y="1577125"/>
            <a:ext cx="141300" cy="41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/>
        </p:nvSpPr>
        <p:spPr>
          <a:xfrm>
            <a:off x="2771775" y="902900"/>
            <a:ext cx="10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seq_len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01" name="Google Shape;601;p37"/>
          <p:cNvSpPr txBox="1"/>
          <p:nvPr/>
        </p:nvSpPr>
        <p:spPr>
          <a:xfrm>
            <a:off x="4600450" y="1543300"/>
            <a:ext cx="11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emb_size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50" y="3076575"/>
            <a:ext cx="2146500" cy="7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036" y="3828300"/>
            <a:ext cx="146389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7"/>
          <p:cNvSpPr txBox="1"/>
          <p:nvPr/>
        </p:nvSpPr>
        <p:spPr>
          <a:xfrm>
            <a:off x="305725" y="4448600"/>
            <a:ext cx="402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Здесь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𝛄 и β — обучаемые параметры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Norm</a:t>
            </a:r>
            <a:endParaRPr/>
          </a:p>
        </p:txBody>
      </p:sp>
      <p:pic>
        <p:nvPicPr>
          <p:cNvPr id="610" name="Google Shape;6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63" y="1904499"/>
            <a:ext cx="4155376" cy="3180877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8"/>
          <p:cNvSpPr txBox="1"/>
          <p:nvPr/>
        </p:nvSpPr>
        <p:spPr>
          <a:xfrm>
            <a:off x="326450" y="1191025"/>
            <a:ext cx="408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LayerNorm можно лучше понять, если сравнить его с BatchNorm: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9"/>
          <p:cNvSpPr txBox="1"/>
          <p:nvPr/>
        </p:nvSpPr>
        <p:spPr>
          <a:xfrm>
            <a:off x="1252781" y="462029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75" y="35356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9"/>
          <p:cNvSpPr/>
          <p:nvPr/>
        </p:nvSpPr>
        <p:spPr>
          <a:xfrm>
            <a:off x="1409299" y="35187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9"/>
          <p:cNvSpPr/>
          <p:nvPr/>
        </p:nvSpPr>
        <p:spPr>
          <a:xfrm>
            <a:off x="1404725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9"/>
          <p:cNvSpPr/>
          <p:nvPr/>
        </p:nvSpPr>
        <p:spPr>
          <a:xfrm>
            <a:off x="197820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9"/>
          <p:cNvSpPr/>
          <p:nvPr/>
        </p:nvSpPr>
        <p:spPr>
          <a:xfrm>
            <a:off x="260700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9"/>
          <p:cNvSpPr/>
          <p:nvPr/>
        </p:nvSpPr>
        <p:spPr>
          <a:xfrm>
            <a:off x="323580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9"/>
          <p:cNvSpPr txBox="1"/>
          <p:nvPr/>
        </p:nvSpPr>
        <p:spPr>
          <a:xfrm>
            <a:off x="140501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24" name="Google Shape;624;p39"/>
          <p:cNvSpPr txBox="1"/>
          <p:nvPr/>
        </p:nvSpPr>
        <p:spPr>
          <a:xfrm>
            <a:off x="200616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25" name="Google Shape;625;p39"/>
          <p:cNvSpPr txBox="1"/>
          <p:nvPr/>
        </p:nvSpPr>
        <p:spPr>
          <a:xfrm>
            <a:off x="2620975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26" name="Google Shape;626;p39"/>
          <p:cNvSpPr txBox="1"/>
          <p:nvPr/>
        </p:nvSpPr>
        <p:spPr>
          <a:xfrm>
            <a:off x="3235763" y="3844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27" name="Google Shape;627;p39"/>
          <p:cNvSpPr/>
          <p:nvPr/>
        </p:nvSpPr>
        <p:spPr>
          <a:xfrm>
            <a:off x="1409299" y="279554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1404725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9"/>
          <p:cNvSpPr/>
          <p:nvPr/>
        </p:nvSpPr>
        <p:spPr>
          <a:xfrm>
            <a:off x="197820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9"/>
          <p:cNvSpPr/>
          <p:nvPr/>
        </p:nvSpPr>
        <p:spPr>
          <a:xfrm>
            <a:off x="260700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9"/>
          <p:cNvSpPr/>
          <p:nvPr/>
        </p:nvSpPr>
        <p:spPr>
          <a:xfrm>
            <a:off x="323580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9"/>
          <p:cNvSpPr txBox="1"/>
          <p:nvPr/>
        </p:nvSpPr>
        <p:spPr>
          <a:xfrm>
            <a:off x="1405338" y="3120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33" name="Google Shape;633;p39"/>
          <p:cNvSpPr txBox="1"/>
          <p:nvPr/>
        </p:nvSpPr>
        <p:spPr>
          <a:xfrm>
            <a:off x="2006163" y="31209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34" name="Google Shape;634;p39"/>
          <p:cNvSpPr txBox="1"/>
          <p:nvPr/>
        </p:nvSpPr>
        <p:spPr>
          <a:xfrm>
            <a:off x="2620975" y="31209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35" name="Google Shape;635;p39"/>
          <p:cNvSpPr txBox="1"/>
          <p:nvPr/>
        </p:nvSpPr>
        <p:spPr>
          <a:xfrm>
            <a:off x="3235763" y="31209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636" name="Google Shape;6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75" y="210591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9"/>
          <p:cNvSpPr/>
          <p:nvPr/>
        </p:nvSpPr>
        <p:spPr>
          <a:xfrm>
            <a:off x="1409299" y="20890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9"/>
          <p:cNvSpPr/>
          <p:nvPr/>
        </p:nvSpPr>
        <p:spPr>
          <a:xfrm>
            <a:off x="1404725" y="2513937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9"/>
          <p:cNvSpPr/>
          <p:nvPr/>
        </p:nvSpPr>
        <p:spPr>
          <a:xfrm>
            <a:off x="197820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9"/>
          <p:cNvSpPr/>
          <p:nvPr/>
        </p:nvSpPr>
        <p:spPr>
          <a:xfrm>
            <a:off x="260700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9"/>
          <p:cNvSpPr/>
          <p:nvPr/>
        </p:nvSpPr>
        <p:spPr>
          <a:xfrm>
            <a:off x="323580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9"/>
          <p:cNvSpPr txBox="1"/>
          <p:nvPr/>
        </p:nvSpPr>
        <p:spPr>
          <a:xfrm>
            <a:off x="1405013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43" name="Google Shape;643;p39"/>
          <p:cNvSpPr txBox="1"/>
          <p:nvPr/>
        </p:nvSpPr>
        <p:spPr>
          <a:xfrm>
            <a:off x="2006163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44" name="Google Shape;644;p39"/>
          <p:cNvSpPr txBox="1"/>
          <p:nvPr/>
        </p:nvSpPr>
        <p:spPr>
          <a:xfrm>
            <a:off x="2620975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45" name="Google Shape;645;p39"/>
          <p:cNvSpPr txBox="1"/>
          <p:nvPr/>
        </p:nvSpPr>
        <p:spPr>
          <a:xfrm>
            <a:off x="3235763" y="24144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46" name="Google Shape;646;p39"/>
          <p:cNvSpPr/>
          <p:nvPr/>
        </p:nvSpPr>
        <p:spPr>
          <a:xfrm>
            <a:off x="1190494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47" name="Google Shape;647;p39"/>
          <p:cNvSpPr/>
          <p:nvPr/>
        </p:nvSpPr>
        <p:spPr>
          <a:xfrm>
            <a:off x="1763969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48" name="Google Shape;648;p39"/>
          <p:cNvSpPr/>
          <p:nvPr/>
        </p:nvSpPr>
        <p:spPr>
          <a:xfrm>
            <a:off x="2382681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49" name="Google Shape;649;p39"/>
          <p:cNvSpPr/>
          <p:nvPr/>
        </p:nvSpPr>
        <p:spPr>
          <a:xfrm>
            <a:off x="3001369" y="2662113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50" name="Google Shape;650;p39"/>
          <p:cNvSpPr txBox="1"/>
          <p:nvPr/>
        </p:nvSpPr>
        <p:spPr>
          <a:xfrm>
            <a:off x="169625" y="2494275"/>
            <a:ext cx="127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9"/>
          <p:cNvSpPr/>
          <p:nvPr/>
        </p:nvSpPr>
        <p:spPr>
          <a:xfrm>
            <a:off x="1250499" y="136361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2" name="Google Shape;652;p39"/>
          <p:cNvCxnSpPr/>
          <p:nvPr/>
        </p:nvCxnSpPr>
        <p:spPr>
          <a:xfrm flipH="1">
            <a:off x="1558446" y="3508513"/>
            <a:ext cx="3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39"/>
          <p:cNvCxnSpPr/>
          <p:nvPr/>
        </p:nvCxnSpPr>
        <p:spPr>
          <a:xfrm>
            <a:off x="1558746" y="3508513"/>
            <a:ext cx="6399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39"/>
          <p:cNvCxnSpPr/>
          <p:nvPr/>
        </p:nvCxnSpPr>
        <p:spPr>
          <a:xfrm>
            <a:off x="1558746" y="3508513"/>
            <a:ext cx="129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39"/>
          <p:cNvCxnSpPr/>
          <p:nvPr/>
        </p:nvCxnSpPr>
        <p:spPr>
          <a:xfrm>
            <a:off x="1558746" y="3508513"/>
            <a:ext cx="19488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39"/>
          <p:cNvCxnSpPr/>
          <p:nvPr/>
        </p:nvCxnSpPr>
        <p:spPr>
          <a:xfrm flipH="1" rot="10800000">
            <a:off x="1558400" y="3509447"/>
            <a:ext cx="640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39"/>
          <p:cNvCxnSpPr/>
          <p:nvPr/>
        </p:nvCxnSpPr>
        <p:spPr>
          <a:xfrm flipH="1" rot="10800000">
            <a:off x="1558400" y="3509447"/>
            <a:ext cx="12948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39"/>
          <p:cNvCxnSpPr/>
          <p:nvPr/>
        </p:nvCxnSpPr>
        <p:spPr>
          <a:xfrm flipH="1" rot="10800000">
            <a:off x="1558400" y="3509447"/>
            <a:ext cx="19494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39"/>
          <p:cNvCxnSpPr/>
          <p:nvPr/>
        </p:nvCxnSpPr>
        <p:spPr>
          <a:xfrm>
            <a:off x="2198491" y="350975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39"/>
          <p:cNvCxnSpPr/>
          <p:nvPr/>
        </p:nvCxnSpPr>
        <p:spPr>
          <a:xfrm flipH="1" rot="10800000">
            <a:off x="2198491" y="350944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39"/>
          <p:cNvCxnSpPr/>
          <p:nvPr/>
        </p:nvCxnSpPr>
        <p:spPr>
          <a:xfrm>
            <a:off x="2198491" y="350975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39"/>
          <p:cNvCxnSpPr/>
          <p:nvPr/>
        </p:nvCxnSpPr>
        <p:spPr>
          <a:xfrm flipH="1" rot="10800000">
            <a:off x="2853130" y="350944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39"/>
          <p:cNvCxnSpPr/>
          <p:nvPr/>
        </p:nvCxnSpPr>
        <p:spPr>
          <a:xfrm>
            <a:off x="2853130" y="350975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39"/>
          <p:cNvCxnSpPr/>
          <p:nvPr/>
        </p:nvCxnSpPr>
        <p:spPr>
          <a:xfrm>
            <a:off x="2853130" y="350975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39"/>
          <p:cNvCxnSpPr/>
          <p:nvPr/>
        </p:nvCxnSpPr>
        <p:spPr>
          <a:xfrm rot="10800000">
            <a:off x="3507743" y="3509430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9"/>
          <p:cNvCxnSpPr/>
          <p:nvPr/>
        </p:nvCxnSpPr>
        <p:spPr>
          <a:xfrm rot="10800000">
            <a:off x="2198543" y="3509430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39"/>
          <p:cNvCxnSpPr/>
          <p:nvPr/>
        </p:nvCxnSpPr>
        <p:spPr>
          <a:xfrm flipH="1" rot="10800000">
            <a:off x="2198491" y="3509447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39"/>
          <p:cNvSpPr txBox="1"/>
          <p:nvPr/>
        </p:nvSpPr>
        <p:spPr>
          <a:xfrm>
            <a:off x="182625" y="439933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9"/>
          <p:cNvSpPr txBox="1"/>
          <p:nvPr/>
        </p:nvSpPr>
        <p:spPr>
          <a:xfrm>
            <a:off x="153850" y="370284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9"/>
          <p:cNvSpPr txBox="1"/>
          <p:nvPr/>
        </p:nvSpPr>
        <p:spPr>
          <a:xfrm>
            <a:off x="153850" y="316803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75" y="14161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9"/>
          <p:cNvSpPr/>
          <p:nvPr/>
        </p:nvSpPr>
        <p:spPr>
          <a:xfrm>
            <a:off x="1409299" y="13992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9"/>
          <p:cNvSpPr/>
          <p:nvPr/>
        </p:nvSpPr>
        <p:spPr>
          <a:xfrm>
            <a:off x="1404725" y="1824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9"/>
          <p:cNvSpPr/>
          <p:nvPr/>
        </p:nvSpPr>
        <p:spPr>
          <a:xfrm>
            <a:off x="1978202" y="1824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9"/>
          <p:cNvSpPr/>
          <p:nvPr/>
        </p:nvSpPr>
        <p:spPr>
          <a:xfrm>
            <a:off x="2607002" y="1824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9"/>
          <p:cNvSpPr/>
          <p:nvPr/>
        </p:nvSpPr>
        <p:spPr>
          <a:xfrm>
            <a:off x="3235802" y="1824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9"/>
          <p:cNvSpPr txBox="1"/>
          <p:nvPr/>
        </p:nvSpPr>
        <p:spPr>
          <a:xfrm>
            <a:off x="1405013" y="1724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78" name="Google Shape;678;p39"/>
          <p:cNvSpPr txBox="1"/>
          <p:nvPr/>
        </p:nvSpPr>
        <p:spPr>
          <a:xfrm>
            <a:off x="2006163" y="1724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79" name="Google Shape;679;p39"/>
          <p:cNvSpPr txBox="1"/>
          <p:nvPr/>
        </p:nvSpPr>
        <p:spPr>
          <a:xfrm>
            <a:off x="2620975" y="1724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80" name="Google Shape;680;p39"/>
          <p:cNvSpPr txBox="1"/>
          <p:nvPr/>
        </p:nvSpPr>
        <p:spPr>
          <a:xfrm>
            <a:off x="3235763" y="17246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81" name="Google Shape;681;p39"/>
          <p:cNvSpPr txBox="1"/>
          <p:nvPr/>
        </p:nvSpPr>
        <p:spPr>
          <a:xfrm>
            <a:off x="182625" y="1768275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24" y="2076075"/>
            <a:ext cx="1127926" cy="3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0"/>
          <p:cNvSpPr txBox="1"/>
          <p:nvPr/>
        </p:nvSpPr>
        <p:spPr>
          <a:xfrm>
            <a:off x="1252781" y="462029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75" y="35356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0"/>
          <p:cNvSpPr/>
          <p:nvPr/>
        </p:nvSpPr>
        <p:spPr>
          <a:xfrm>
            <a:off x="1409299" y="35187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0"/>
          <p:cNvSpPr/>
          <p:nvPr/>
        </p:nvSpPr>
        <p:spPr>
          <a:xfrm>
            <a:off x="1404725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0"/>
          <p:cNvSpPr/>
          <p:nvPr/>
        </p:nvSpPr>
        <p:spPr>
          <a:xfrm>
            <a:off x="197820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0"/>
          <p:cNvSpPr/>
          <p:nvPr/>
        </p:nvSpPr>
        <p:spPr>
          <a:xfrm>
            <a:off x="260700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0"/>
          <p:cNvSpPr/>
          <p:nvPr/>
        </p:nvSpPr>
        <p:spPr>
          <a:xfrm>
            <a:off x="323580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0"/>
          <p:cNvSpPr txBox="1"/>
          <p:nvPr/>
        </p:nvSpPr>
        <p:spPr>
          <a:xfrm>
            <a:off x="140501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95" name="Google Shape;695;p40"/>
          <p:cNvSpPr txBox="1"/>
          <p:nvPr/>
        </p:nvSpPr>
        <p:spPr>
          <a:xfrm>
            <a:off x="200616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96" name="Google Shape;696;p40"/>
          <p:cNvSpPr txBox="1"/>
          <p:nvPr/>
        </p:nvSpPr>
        <p:spPr>
          <a:xfrm>
            <a:off x="2620975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97" name="Google Shape;697;p40"/>
          <p:cNvSpPr txBox="1"/>
          <p:nvPr/>
        </p:nvSpPr>
        <p:spPr>
          <a:xfrm>
            <a:off x="3235763" y="3844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698" name="Google Shape;698;p40"/>
          <p:cNvSpPr/>
          <p:nvPr/>
        </p:nvSpPr>
        <p:spPr>
          <a:xfrm>
            <a:off x="1409299" y="279554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0"/>
          <p:cNvSpPr/>
          <p:nvPr/>
        </p:nvSpPr>
        <p:spPr>
          <a:xfrm>
            <a:off x="1404725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0"/>
          <p:cNvSpPr/>
          <p:nvPr/>
        </p:nvSpPr>
        <p:spPr>
          <a:xfrm>
            <a:off x="197820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0"/>
          <p:cNvSpPr/>
          <p:nvPr/>
        </p:nvSpPr>
        <p:spPr>
          <a:xfrm>
            <a:off x="260700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0"/>
          <p:cNvSpPr/>
          <p:nvPr/>
        </p:nvSpPr>
        <p:spPr>
          <a:xfrm>
            <a:off x="323580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0"/>
          <p:cNvSpPr txBox="1"/>
          <p:nvPr/>
        </p:nvSpPr>
        <p:spPr>
          <a:xfrm>
            <a:off x="1405338" y="3120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04" name="Google Shape;704;p40"/>
          <p:cNvSpPr txBox="1"/>
          <p:nvPr/>
        </p:nvSpPr>
        <p:spPr>
          <a:xfrm>
            <a:off x="2006163" y="31209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05" name="Google Shape;705;p40"/>
          <p:cNvSpPr txBox="1"/>
          <p:nvPr/>
        </p:nvSpPr>
        <p:spPr>
          <a:xfrm>
            <a:off x="2620975" y="31209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06" name="Google Shape;706;p40"/>
          <p:cNvSpPr txBox="1"/>
          <p:nvPr/>
        </p:nvSpPr>
        <p:spPr>
          <a:xfrm>
            <a:off x="3235763" y="31209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707" name="Google Shape;7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75" y="210591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0"/>
          <p:cNvSpPr/>
          <p:nvPr/>
        </p:nvSpPr>
        <p:spPr>
          <a:xfrm>
            <a:off x="1409299" y="20890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0"/>
          <p:cNvSpPr/>
          <p:nvPr/>
        </p:nvSpPr>
        <p:spPr>
          <a:xfrm>
            <a:off x="1404725" y="2513937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0"/>
          <p:cNvSpPr/>
          <p:nvPr/>
        </p:nvSpPr>
        <p:spPr>
          <a:xfrm>
            <a:off x="197820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0"/>
          <p:cNvSpPr/>
          <p:nvPr/>
        </p:nvSpPr>
        <p:spPr>
          <a:xfrm>
            <a:off x="260700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0"/>
          <p:cNvSpPr/>
          <p:nvPr/>
        </p:nvSpPr>
        <p:spPr>
          <a:xfrm>
            <a:off x="323580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0"/>
          <p:cNvSpPr txBox="1"/>
          <p:nvPr/>
        </p:nvSpPr>
        <p:spPr>
          <a:xfrm>
            <a:off x="1405013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14" name="Google Shape;714;p40"/>
          <p:cNvSpPr txBox="1"/>
          <p:nvPr/>
        </p:nvSpPr>
        <p:spPr>
          <a:xfrm>
            <a:off x="2006163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15" name="Google Shape;715;p40"/>
          <p:cNvSpPr txBox="1"/>
          <p:nvPr/>
        </p:nvSpPr>
        <p:spPr>
          <a:xfrm>
            <a:off x="2620975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16" name="Google Shape;716;p40"/>
          <p:cNvSpPr txBox="1"/>
          <p:nvPr/>
        </p:nvSpPr>
        <p:spPr>
          <a:xfrm>
            <a:off x="3235763" y="24144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17" name="Google Shape;717;p40"/>
          <p:cNvSpPr/>
          <p:nvPr/>
        </p:nvSpPr>
        <p:spPr>
          <a:xfrm>
            <a:off x="1190494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8" name="Google Shape;718;p40"/>
          <p:cNvSpPr/>
          <p:nvPr/>
        </p:nvSpPr>
        <p:spPr>
          <a:xfrm>
            <a:off x="1763969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9" name="Google Shape;719;p40"/>
          <p:cNvSpPr/>
          <p:nvPr/>
        </p:nvSpPr>
        <p:spPr>
          <a:xfrm>
            <a:off x="2382681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20" name="Google Shape;720;p40"/>
          <p:cNvSpPr/>
          <p:nvPr/>
        </p:nvSpPr>
        <p:spPr>
          <a:xfrm>
            <a:off x="3001369" y="2662113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21" name="Google Shape;721;p40"/>
          <p:cNvSpPr txBox="1"/>
          <p:nvPr/>
        </p:nvSpPr>
        <p:spPr>
          <a:xfrm>
            <a:off x="169625" y="2494275"/>
            <a:ext cx="127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40"/>
          <p:cNvSpPr/>
          <p:nvPr/>
        </p:nvSpPr>
        <p:spPr>
          <a:xfrm>
            <a:off x="1250499" y="136361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3" name="Google Shape;723;p40"/>
          <p:cNvCxnSpPr/>
          <p:nvPr/>
        </p:nvCxnSpPr>
        <p:spPr>
          <a:xfrm flipH="1">
            <a:off x="1558446" y="3508513"/>
            <a:ext cx="3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40"/>
          <p:cNvCxnSpPr/>
          <p:nvPr/>
        </p:nvCxnSpPr>
        <p:spPr>
          <a:xfrm>
            <a:off x="1558746" y="3508513"/>
            <a:ext cx="6399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40"/>
          <p:cNvCxnSpPr/>
          <p:nvPr/>
        </p:nvCxnSpPr>
        <p:spPr>
          <a:xfrm>
            <a:off x="1558746" y="3508513"/>
            <a:ext cx="129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40"/>
          <p:cNvCxnSpPr/>
          <p:nvPr/>
        </p:nvCxnSpPr>
        <p:spPr>
          <a:xfrm>
            <a:off x="1558746" y="3508513"/>
            <a:ext cx="19488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40"/>
          <p:cNvCxnSpPr/>
          <p:nvPr/>
        </p:nvCxnSpPr>
        <p:spPr>
          <a:xfrm flipH="1" rot="10800000">
            <a:off x="1558400" y="3509447"/>
            <a:ext cx="640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40"/>
          <p:cNvCxnSpPr/>
          <p:nvPr/>
        </p:nvCxnSpPr>
        <p:spPr>
          <a:xfrm flipH="1" rot="10800000">
            <a:off x="1558400" y="3509447"/>
            <a:ext cx="12948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40"/>
          <p:cNvCxnSpPr/>
          <p:nvPr/>
        </p:nvCxnSpPr>
        <p:spPr>
          <a:xfrm flipH="1" rot="10800000">
            <a:off x="1558400" y="3509447"/>
            <a:ext cx="19494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40"/>
          <p:cNvCxnSpPr/>
          <p:nvPr/>
        </p:nvCxnSpPr>
        <p:spPr>
          <a:xfrm>
            <a:off x="2198491" y="350975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40"/>
          <p:cNvCxnSpPr/>
          <p:nvPr/>
        </p:nvCxnSpPr>
        <p:spPr>
          <a:xfrm flipH="1" rot="10800000">
            <a:off x="2198491" y="350944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40"/>
          <p:cNvCxnSpPr/>
          <p:nvPr/>
        </p:nvCxnSpPr>
        <p:spPr>
          <a:xfrm>
            <a:off x="2198491" y="350975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40"/>
          <p:cNvCxnSpPr/>
          <p:nvPr/>
        </p:nvCxnSpPr>
        <p:spPr>
          <a:xfrm flipH="1" rot="10800000">
            <a:off x="2853130" y="350944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40"/>
          <p:cNvCxnSpPr/>
          <p:nvPr/>
        </p:nvCxnSpPr>
        <p:spPr>
          <a:xfrm>
            <a:off x="2853130" y="350975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40"/>
          <p:cNvCxnSpPr/>
          <p:nvPr/>
        </p:nvCxnSpPr>
        <p:spPr>
          <a:xfrm>
            <a:off x="2853130" y="350975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40"/>
          <p:cNvCxnSpPr/>
          <p:nvPr/>
        </p:nvCxnSpPr>
        <p:spPr>
          <a:xfrm rot="10800000">
            <a:off x="3507743" y="3509430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40"/>
          <p:cNvCxnSpPr/>
          <p:nvPr/>
        </p:nvCxnSpPr>
        <p:spPr>
          <a:xfrm rot="10800000">
            <a:off x="2198543" y="3509430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40"/>
          <p:cNvCxnSpPr/>
          <p:nvPr/>
        </p:nvCxnSpPr>
        <p:spPr>
          <a:xfrm flipH="1" rot="10800000">
            <a:off x="2198491" y="3509447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40"/>
          <p:cNvSpPr txBox="1"/>
          <p:nvPr/>
        </p:nvSpPr>
        <p:spPr>
          <a:xfrm>
            <a:off x="182625" y="439933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153850" y="370284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40"/>
          <p:cNvSpPr txBox="1"/>
          <p:nvPr/>
        </p:nvSpPr>
        <p:spPr>
          <a:xfrm>
            <a:off x="153850" y="316803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2" name="Google Shape;7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75" y="14161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0"/>
          <p:cNvSpPr/>
          <p:nvPr/>
        </p:nvSpPr>
        <p:spPr>
          <a:xfrm>
            <a:off x="1409299" y="13992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1404725" y="1824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40"/>
          <p:cNvSpPr/>
          <p:nvPr/>
        </p:nvSpPr>
        <p:spPr>
          <a:xfrm>
            <a:off x="1978202" y="1824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0"/>
          <p:cNvSpPr/>
          <p:nvPr/>
        </p:nvSpPr>
        <p:spPr>
          <a:xfrm>
            <a:off x="2607002" y="1824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0"/>
          <p:cNvSpPr/>
          <p:nvPr/>
        </p:nvSpPr>
        <p:spPr>
          <a:xfrm>
            <a:off x="3235802" y="1824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0"/>
          <p:cNvSpPr txBox="1"/>
          <p:nvPr/>
        </p:nvSpPr>
        <p:spPr>
          <a:xfrm>
            <a:off x="1405013" y="1724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49" name="Google Shape;749;p40"/>
          <p:cNvSpPr txBox="1"/>
          <p:nvPr/>
        </p:nvSpPr>
        <p:spPr>
          <a:xfrm>
            <a:off x="2006163" y="1724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50" name="Google Shape;750;p40"/>
          <p:cNvSpPr txBox="1"/>
          <p:nvPr/>
        </p:nvSpPr>
        <p:spPr>
          <a:xfrm>
            <a:off x="2620975" y="1724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51" name="Google Shape;751;p40"/>
          <p:cNvSpPr txBox="1"/>
          <p:nvPr/>
        </p:nvSpPr>
        <p:spPr>
          <a:xfrm>
            <a:off x="3235763" y="17246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52" name="Google Shape;752;p40"/>
          <p:cNvSpPr txBox="1"/>
          <p:nvPr/>
        </p:nvSpPr>
        <p:spPr>
          <a:xfrm>
            <a:off x="182625" y="1768275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3" name="Google Shape;7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137" y="698551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0"/>
          <p:cNvSpPr/>
          <p:nvPr/>
        </p:nvSpPr>
        <p:spPr>
          <a:xfrm>
            <a:off x="1403662" y="68169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0"/>
          <p:cNvSpPr/>
          <p:nvPr/>
        </p:nvSpPr>
        <p:spPr>
          <a:xfrm>
            <a:off x="1399088" y="1106575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0"/>
          <p:cNvSpPr/>
          <p:nvPr/>
        </p:nvSpPr>
        <p:spPr>
          <a:xfrm>
            <a:off x="1972565" y="1106575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2601365" y="1106575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/>
          <p:nvPr/>
        </p:nvSpPr>
        <p:spPr>
          <a:xfrm>
            <a:off x="3230165" y="1106575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0"/>
          <p:cNvSpPr txBox="1"/>
          <p:nvPr/>
        </p:nvSpPr>
        <p:spPr>
          <a:xfrm>
            <a:off x="1399375" y="10070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60" name="Google Shape;760;p40"/>
          <p:cNvSpPr txBox="1"/>
          <p:nvPr/>
        </p:nvSpPr>
        <p:spPr>
          <a:xfrm>
            <a:off x="2000525" y="10070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61" name="Google Shape;761;p40"/>
          <p:cNvSpPr txBox="1"/>
          <p:nvPr/>
        </p:nvSpPr>
        <p:spPr>
          <a:xfrm>
            <a:off x="2615338" y="10070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62" name="Google Shape;762;p40"/>
          <p:cNvSpPr txBox="1"/>
          <p:nvPr/>
        </p:nvSpPr>
        <p:spPr>
          <a:xfrm>
            <a:off x="3230125" y="1007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763" name="Google Shape;763;p40"/>
          <p:cNvSpPr/>
          <p:nvPr/>
        </p:nvSpPr>
        <p:spPr>
          <a:xfrm>
            <a:off x="1160806" y="131512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64" name="Google Shape;764;p40"/>
          <p:cNvSpPr/>
          <p:nvPr/>
        </p:nvSpPr>
        <p:spPr>
          <a:xfrm>
            <a:off x="1758331" y="131512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65" name="Google Shape;765;p40"/>
          <p:cNvSpPr/>
          <p:nvPr/>
        </p:nvSpPr>
        <p:spPr>
          <a:xfrm>
            <a:off x="2355856" y="131512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66" name="Google Shape;766;p40"/>
          <p:cNvSpPr/>
          <p:nvPr/>
        </p:nvSpPr>
        <p:spPr>
          <a:xfrm>
            <a:off x="2995731" y="131512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67" name="Google Shape;767;p40"/>
          <p:cNvSpPr txBox="1"/>
          <p:nvPr/>
        </p:nvSpPr>
        <p:spPr>
          <a:xfrm>
            <a:off x="164025" y="1095200"/>
            <a:ext cx="127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0"/>
          <p:cNvSpPr txBox="1"/>
          <p:nvPr/>
        </p:nvSpPr>
        <p:spPr>
          <a:xfrm>
            <a:off x="4403425" y="992250"/>
            <a:ext cx="4074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Результат работы блока Encoder — обновленные эмбеддинги токенов.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Каждый слой обрабатывает эмбеддинги параллельно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Каждый слой, кроме слоя self-attention, обрабатывает эмбеддинги независимо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 Encoder может обрабатывать последовательности разной длины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Слои в энкодере можно менять местами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69" name="Google Shape;769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4173025" y="1182200"/>
            <a:ext cx="70500" cy="70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40"/>
          <p:cNvSpPr/>
          <p:nvPr/>
        </p:nvSpPr>
        <p:spPr>
          <a:xfrm>
            <a:off x="4173025" y="1931325"/>
            <a:ext cx="70500" cy="70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40"/>
          <p:cNvSpPr/>
          <p:nvPr/>
        </p:nvSpPr>
        <p:spPr>
          <a:xfrm>
            <a:off x="4173025" y="2680450"/>
            <a:ext cx="70500" cy="70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p40"/>
          <p:cNvSpPr/>
          <p:nvPr/>
        </p:nvSpPr>
        <p:spPr>
          <a:xfrm>
            <a:off x="4168600" y="3429575"/>
            <a:ext cx="70500" cy="70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40"/>
          <p:cNvSpPr/>
          <p:nvPr/>
        </p:nvSpPr>
        <p:spPr>
          <a:xfrm>
            <a:off x="4173025" y="4141650"/>
            <a:ext cx="70500" cy="70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Transformer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0" y="2421775"/>
            <a:ext cx="2072597" cy="26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41"/>
          <p:cNvSpPr txBox="1"/>
          <p:nvPr/>
        </p:nvSpPr>
        <p:spPr>
          <a:xfrm>
            <a:off x="426400" y="1005775"/>
            <a:ext cx="3996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Мы почти собрали Encoder.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Чего не хватает: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i="1" lang="en" sz="16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Multi-head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attention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Positional Encoding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 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7" name="Google Shape;7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50" y="2147401"/>
            <a:ext cx="6681742" cy="22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2"/>
          <p:cNvSpPr txBox="1"/>
          <p:nvPr/>
        </p:nvSpPr>
        <p:spPr>
          <a:xfrm>
            <a:off x="379350" y="1252775"/>
            <a:ext cx="508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Между словами в предложении могут быть зависимости разного типа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Multi-Head 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3"/>
          <p:cNvSpPr txBox="1"/>
          <p:nvPr/>
        </p:nvSpPr>
        <p:spPr>
          <a:xfrm>
            <a:off x="1270431" y="4615220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5" name="Google Shape;7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425" y="3530551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3"/>
          <p:cNvSpPr/>
          <p:nvPr/>
        </p:nvSpPr>
        <p:spPr>
          <a:xfrm>
            <a:off x="1426949" y="351369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3"/>
          <p:cNvSpPr/>
          <p:nvPr/>
        </p:nvSpPr>
        <p:spPr>
          <a:xfrm>
            <a:off x="1422375" y="39385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1995852" y="39385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3"/>
          <p:cNvSpPr/>
          <p:nvPr/>
        </p:nvSpPr>
        <p:spPr>
          <a:xfrm>
            <a:off x="2624652" y="39385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3253452" y="39385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3"/>
          <p:cNvSpPr txBox="1"/>
          <p:nvPr/>
        </p:nvSpPr>
        <p:spPr>
          <a:xfrm>
            <a:off x="1422663" y="38390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02" name="Google Shape;802;p43"/>
          <p:cNvSpPr txBox="1"/>
          <p:nvPr/>
        </p:nvSpPr>
        <p:spPr>
          <a:xfrm>
            <a:off x="2023813" y="38390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03" name="Google Shape;803;p43"/>
          <p:cNvSpPr txBox="1"/>
          <p:nvPr/>
        </p:nvSpPr>
        <p:spPr>
          <a:xfrm>
            <a:off x="2638625" y="38390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04" name="Google Shape;804;p43"/>
          <p:cNvSpPr txBox="1"/>
          <p:nvPr/>
        </p:nvSpPr>
        <p:spPr>
          <a:xfrm>
            <a:off x="3253413" y="3839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05" name="Google Shape;805;p43"/>
          <p:cNvSpPr/>
          <p:nvPr/>
        </p:nvSpPr>
        <p:spPr>
          <a:xfrm>
            <a:off x="1426949" y="27904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3"/>
          <p:cNvSpPr/>
          <p:nvPr/>
        </p:nvSpPr>
        <p:spPr>
          <a:xfrm>
            <a:off x="1422375" y="32153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3"/>
          <p:cNvSpPr/>
          <p:nvPr/>
        </p:nvSpPr>
        <p:spPr>
          <a:xfrm>
            <a:off x="1995852" y="32153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3"/>
          <p:cNvSpPr/>
          <p:nvPr/>
        </p:nvSpPr>
        <p:spPr>
          <a:xfrm>
            <a:off x="2624652" y="32153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3"/>
          <p:cNvSpPr/>
          <p:nvPr/>
        </p:nvSpPr>
        <p:spPr>
          <a:xfrm>
            <a:off x="3253452" y="32153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3"/>
          <p:cNvSpPr txBox="1"/>
          <p:nvPr/>
        </p:nvSpPr>
        <p:spPr>
          <a:xfrm>
            <a:off x="1422988" y="31149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11" name="Google Shape;811;p43"/>
          <p:cNvSpPr txBox="1"/>
          <p:nvPr/>
        </p:nvSpPr>
        <p:spPr>
          <a:xfrm>
            <a:off x="2023813" y="31158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12" name="Google Shape;812;p43"/>
          <p:cNvSpPr txBox="1"/>
          <p:nvPr/>
        </p:nvSpPr>
        <p:spPr>
          <a:xfrm>
            <a:off x="2638625" y="31158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13" name="Google Shape;813;p43"/>
          <p:cNvSpPr txBox="1"/>
          <p:nvPr/>
        </p:nvSpPr>
        <p:spPr>
          <a:xfrm>
            <a:off x="3253413" y="31158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cxnSp>
        <p:nvCxnSpPr>
          <p:cNvPr id="814" name="Google Shape;814;p43"/>
          <p:cNvCxnSpPr>
            <a:stCxn id="810" idx="2"/>
            <a:endCxn id="801" idx="0"/>
          </p:cNvCxnSpPr>
          <p:nvPr/>
        </p:nvCxnSpPr>
        <p:spPr>
          <a:xfrm flipH="1">
            <a:off x="1665388" y="3530425"/>
            <a:ext cx="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43"/>
          <p:cNvCxnSpPr>
            <a:stCxn id="810" idx="2"/>
            <a:endCxn id="802" idx="0"/>
          </p:cNvCxnSpPr>
          <p:nvPr/>
        </p:nvCxnSpPr>
        <p:spPr>
          <a:xfrm>
            <a:off x="1665688" y="3530425"/>
            <a:ext cx="6009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43"/>
          <p:cNvCxnSpPr>
            <a:stCxn id="810" idx="2"/>
            <a:endCxn id="803" idx="0"/>
          </p:cNvCxnSpPr>
          <p:nvPr/>
        </p:nvCxnSpPr>
        <p:spPr>
          <a:xfrm>
            <a:off x="1665688" y="3530425"/>
            <a:ext cx="12156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43"/>
          <p:cNvCxnSpPr>
            <a:stCxn id="810" idx="2"/>
            <a:endCxn id="804" idx="0"/>
          </p:cNvCxnSpPr>
          <p:nvPr/>
        </p:nvCxnSpPr>
        <p:spPr>
          <a:xfrm>
            <a:off x="1665688" y="3530425"/>
            <a:ext cx="1830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43"/>
          <p:cNvCxnSpPr>
            <a:stCxn id="801" idx="0"/>
            <a:endCxn id="811" idx="2"/>
          </p:cNvCxnSpPr>
          <p:nvPr/>
        </p:nvCxnSpPr>
        <p:spPr>
          <a:xfrm flipH="1" rot="10800000">
            <a:off x="1665363" y="3531275"/>
            <a:ext cx="6012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43"/>
          <p:cNvCxnSpPr>
            <a:stCxn id="801" idx="0"/>
            <a:endCxn id="812" idx="2"/>
          </p:cNvCxnSpPr>
          <p:nvPr/>
        </p:nvCxnSpPr>
        <p:spPr>
          <a:xfrm flipH="1" rot="10800000">
            <a:off x="1665363" y="3531275"/>
            <a:ext cx="1215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43"/>
          <p:cNvCxnSpPr>
            <a:stCxn id="801" idx="0"/>
            <a:endCxn id="813" idx="2"/>
          </p:cNvCxnSpPr>
          <p:nvPr/>
        </p:nvCxnSpPr>
        <p:spPr>
          <a:xfrm flipH="1" rot="10800000">
            <a:off x="1665363" y="3531275"/>
            <a:ext cx="1830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43"/>
          <p:cNvCxnSpPr>
            <a:stCxn id="811" idx="2"/>
            <a:endCxn id="802" idx="0"/>
          </p:cNvCxnSpPr>
          <p:nvPr/>
        </p:nvCxnSpPr>
        <p:spPr>
          <a:xfrm>
            <a:off x="2266513" y="3531350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43"/>
          <p:cNvCxnSpPr>
            <a:stCxn id="802" idx="0"/>
            <a:endCxn id="812" idx="2"/>
          </p:cNvCxnSpPr>
          <p:nvPr/>
        </p:nvCxnSpPr>
        <p:spPr>
          <a:xfrm flipH="1" rot="10800000">
            <a:off x="2266513" y="353127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43"/>
          <p:cNvCxnSpPr>
            <a:stCxn id="811" idx="2"/>
            <a:endCxn id="803" idx="0"/>
          </p:cNvCxnSpPr>
          <p:nvPr/>
        </p:nvCxnSpPr>
        <p:spPr>
          <a:xfrm>
            <a:off x="2266513" y="3531350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43"/>
          <p:cNvCxnSpPr>
            <a:stCxn id="803" idx="0"/>
            <a:endCxn id="813" idx="2"/>
          </p:cNvCxnSpPr>
          <p:nvPr/>
        </p:nvCxnSpPr>
        <p:spPr>
          <a:xfrm flipH="1" rot="10800000">
            <a:off x="2881325" y="353127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43"/>
          <p:cNvCxnSpPr>
            <a:stCxn id="812" idx="2"/>
            <a:endCxn id="803" idx="0"/>
          </p:cNvCxnSpPr>
          <p:nvPr/>
        </p:nvCxnSpPr>
        <p:spPr>
          <a:xfrm>
            <a:off x="2881325" y="3531350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43"/>
          <p:cNvCxnSpPr>
            <a:stCxn id="812" idx="2"/>
            <a:endCxn id="804" idx="0"/>
          </p:cNvCxnSpPr>
          <p:nvPr/>
        </p:nvCxnSpPr>
        <p:spPr>
          <a:xfrm>
            <a:off x="2881325" y="3531350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43"/>
          <p:cNvCxnSpPr>
            <a:stCxn id="804" idx="0"/>
            <a:endCxn id="813" idx="2"/>
          </p:cNvCxnSpPr>
          <p:nvPr/>
        </p:nvCxnSpPr>
        <p:spPr>
          <a:xfrm rot="10800000">
            <a:off x="3496113" y="3531263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43"/>
          <p:cNvCxnSpPr>
            <a:stCxn id="804" idx="0"/>
            <a:endCxn id="811" idx="2"/>
          </p:cNvCxnSpPr>
          <p:nvPr/>
        </p:nvCxnSpPr>
        <p:spPr>
          <a:xfrm rot="10800000">
            <a:off x="2266413" y="3531263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43"/>
          <p:cNvCxnSpPr>
            <a:stCxn id="802" idx="0"/>
            <a:endCxn id="813" idx="2"/>
          </p:cNvCxnSpPr>
          <p:nvPr/>
        </p:nvCxnSpPr>
        <p:spPr>
          <a:xfrm flipH="1" rot="10800000">
            <a:off x="2266513" y="3531275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43"/>
          <p:cNvSpPr txBox="1"/>
          <p:nvPr/>
        </p:nvSpPr>
        <p:spPr>
          <a:xfrm>
            <a:off x="182625" y="439933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3"/>
          <p:cNvSpPr txBox="1"/>
          <p:nvPr/>
        </p:nvSpPr>
        <p:spPr>
          <a:xfrm>
            <a:off x="153850" y="370284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3"/>
          <p:cNvSpPr txBox="1"/>
          <p:nvPr/>
        </p:nvSpPr>
        <p:spPr>
          <a:xfrm>
            <a:off x="153850" y="3168038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 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4"/>
          <p:cNvSpPr txBox="1"/>
          <p:nvPr/>
        </p:nvSpPr>
        <p:spPr>
          <a:xfrm>
            <a:off x="745477" y="4480525"/>
            <a:ext cx="792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                                 доброе                                  утро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4"/>
          <p:cNvSpPr txBox="1"/>
          <p:nvPr/>
        </p:nvSpPr>
        <p:spPr>
          <a:xfrm>
            <a:off x="8072700" y="4337813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44"/>
          <p:cNvSpPr txBox="1"/>
          <p:nvPr/>
        </p:nvSpPr>
        <p:spPr>
          <a:xfrm>
            <a:off x="8039225" y="37813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4"/>
          <p:cNvSpPr/>
          <p:nvPr/>
        </p:nvSpPr>
        <p:spPr>
          <a:xfrm>
            <a:off x="919475" y="400418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2825177" y="39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4"/>
          <p:cNvSpPr txBox="1"/>
          <p:nvPr/>
        </p:nvSpPr>
        <p:spPr>
          <a:xfrm>
            <a:off x="919763" y="39046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44" name="Google Shape;844;p44"/>
          <p:cNvSpPr txBox="1"/>
          <p:nvPr/>
        </p:nvSpPr>
        <p:spPr>
          <a:xfrm>
            <a:off x="2853138" y="38894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45" name="Google Shape;845;p44"/>
          <p:cNvSpPr/>
          <p:nvPr/>
        </p:nvSpPr>
        <p:spPr>
          <a:xfrm>
            <a:off x="388100" y="25965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/>
        </p:nvSpPr>
        <p:spPr>
          <a:xfrm>
            <a:off x="388713" y="2496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47" name="Google Shape;847;p44"/>
          <p:cNvSpPr txBox="1"/>
          <p:nvPr/>
        </p:nvSpPr>
        <p:spPr>
          <a:xfrm>
            <a:off x="8030425" y="2487525"/>
            <a:ext cx="140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Multi-head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4"/>
          <p:cNvSpPr/>
          <p:nvPr/>
        </p:nvSpPr>
        <p:spPr>
          <a:xfrm>
            <a:off x="918675" y="2595600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4"/>
          <p:cNvSpPr txBox="1"/>
          <p:nvPr/>
        </p:nvSpPr>
        <p:spPr>
          <a:xfrm>
            <a:off x="995163" y="2496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50" name="Google Shape;850;p44"/>
          <p:cNvSpPr/>
          <p:nvPr/>
        </p:nvSpPr>
        <p:spPr>
          <a:xfrm>
            <a:off x="1449225" y="2595600"/>
            <a:ext cx="486000" cy="26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4"/>
          <p:cNvSpPr txBox="1"/>
          <p:nvPr/>
        </p:nvSpPr>
        <p:spPr>
          <a:xfrm>
            <a:off x="1449213" y="2484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52" name="Google Shape;852;p44"/>
          <p:cNvSpPr/>
          <p:nvPr/>
        </p:nvSpPr>
        <p:spPr>
          <a:xfrm>
            <a:off x="2285813" y="25965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4"/>
          <p:cNvSpPr txBox="1"/>
          <p:nvPr/>
        </p:nvSpPr>
        <p:spPr>
          <a:xfrm>
            <a:off x="2286425" y="2496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54" name="Google Shape;854;p44"/>
          <p:cNvSpPr/>
          <p:nvPr/>
        </p:nvSpPr>
        <p:spPr>
          <a:xfrm>
            <a:off x="2816388" y="2595600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4"/>
          <p:cNvSpPr txBox="1"/>
          <p:nvPr/>
        </p:nvSpPr>
        <p:spPr>
          <a:xfrm>
            <a:off x="2892875" y="2496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56" name="Google Shape;856;p44"/>
          <p:cNvSpPr/>
          <p:nvPr/>
        </p:nvSpPr>
        <p:spPr>
          <a:xfrm>
            <a:off x="3346938" y="2595600"/>
            <a:ext cx="486000" cy="26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4"/>
          <p:cNvSpPr txBox="1"/>
          <p:nvPr/>
        </p:nvSpPr>
        <p:spPr>
          <a:xfrm>
            <a:off x="3346925" y="2484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58" name="Google Shape;858;p44"/>
          <p:cNvSpPr/>
          <p:nvPr/>
        </p:nvSpPr>
        <p:spPr>
          <a:xfrm>
            <a:off x="4209250" y="25965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4"/>
          <p:cNvSpPr txBox="1"/>
          <p:nvPr/>
        </p:nvSpPr>
        <p:spPr>
          <a:xfrm>
            <a:off x="4209863" y="2496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60" name="Google Shape;860;p44"/>
          <p:cNvSpPr/>
          <p:nvPr/>
        </p:nvSpPr>
        <p:spPr>
          <a:xfrm>
            <a:off x="4739825" y="2595600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4"/>
          <p:cNvSpPr txBox="1"/>
          <p:nvPr/>
        </p:nvSpPr>
        <p:spPr>
          <a:xfrm>
            <a:off x="4816313" y="2496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62" name="Google Shape;862;p44"/>
          <p:cNvSpPr/>
          <p:nvPr/>
        </p:nvSpPr>
        <p:spPr>
          <a:xfrm>
            <a:off x="5270375" y="2595600"/>
            <a:ext cx="486000" cy="26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4"/>
          <p:cNvSpPr txBox="1"/>
          <p:nvPr/>
        </p:nvSpPr>
        <p:spPr>
          <a:xfrm>
            <a:off x="5270363" y="2484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64" name="Google Shape;864;p44"/>
          <p:cNvSpPr/>
          <p:nvPr/>
        </p:nvSpPr>
        <p:spPr>
          <a:xfrm>
            <a:off x="4746215" y="39918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4"/>
          <p:cNvSpPr txBox="1"/>
          <p:nvPr/>
        </p:nvSpPr>
        <p:spPr>
          <a:xfrm>
            <a:off x="4774175" y="38923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66" name="Google Shape;866;p44"/>
          <p:cNvSpPr/>
          <p:nvPr/>
        </p:nvSpPr>
        <p:spPr>
          <a:xfrm>
            <a:off x="6081213" y="25965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4"/>
          <p:cNvSpPr txBox="1"/>
          <p:nvPr/>
        </p:nvSpPr>
        <p:spPr>
          <a:xfrm>
            <a:off x="6081825" y="2496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68" name="Google Shape;868;p44"/>
          <p:cNvSpPr/>
          <p:nvPr/>
        </p:nvSpPr>
        <p:spPr>
          <a:xfrm>
            <a:off x="6611788" y="2595600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4"/>
          <p:cNvSpPr txBox="1"/>
          <p:nvPr/>
        </p:nvSpPr>
        <p:spPr>
          <a:xfrm>
            <a:off x="6688275" y="2496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70" name="Google Shape;870;p44"/>
          <p:cNvSpPr/>
          <p:nvPr/>
        </p:nvSpPr>
        <p:spPr>
          <a:xfrm>
            <a:off x="7142338" y="2595600"/>
            <a:ext cx="486000" cy="26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4"/>
          <p:cNvSpPr txBox="1"/>
          <p:nvPr/>
        </p:nvSpPr>
        <p:spPr>
          <a:xfrm>
            <a:off x="7142325" y="2484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872" name="Google Shape;872;p44"/>
          <p:cNvSpPr/>
          <p:nvPr/>
        </p:nvSpPr>
        <p:spPr>
          <a:xfrm>
            <a:off x="6618177" y="39918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4"/>
          <p:cNvSpPr txBox="1"/>
          <p:nvPr/>
        </p:nvSpPr>
        <p:spPr>
          <a:xfrm>
            <a:off x="6646138" y="38923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cxnSp>
        <p:nvCxnSpPr>
          <p:cNvPr id="874" name="Google Shape;874;p44"/>
          <p:cNvCxnSpPr>
            <a:stCxn id="846" idx="2"/>
            <a:endCxn id="843" idx="0"/>
          </p:cNvCxnSpPr>
          <p:nvPr/>
        </p:nvCxnSpPr>
        <p:spPr>
          <a:xfrm>
            <a:off x="631413" y="2911613"/>
            <a:ext cx="5310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44"/>
          <p:cNvCxnSpPr>
            <a:stCxn id="846" idx="2"/>
            <a:endCxn id="844" idx="0"/>
          </p:cNvCxnSpPr>
          <p:nvPr/>
        </p:nvCxnSpPr>
        <p:spPr>
          <a:xfrm>
            <a:off x="631413" y="2911613"/>
            <a:ext cx="24645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44"/>
          <p:cNvCxnSpPr>
            <a:stCxn id="846" idx="2"/>
            <a:endCxn id="865" idx="0"/>
          </p:cNvCxnSpPr>
          <p:nvPr/>
        </p:nvCxnSpPr>
        <p:spPr>
          <a:xfrm>
            <a:off x="631413" y="2911613"/>
            <a:ext cx="43854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44"/>
          <p:cNvCxnSpPr>
            <a:stCxn id="846" idx="2"/>
            <a:endCxn id="873" idx="0"/>
          </p:cNvCxnSpPr>
          <p:nvPr/>
        </p:nvCxnSpPr>
        <p:spPr>
          <a:xfrm>
            <a:off x="631413" y="2911613"/>
            <a:ext cx="62574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44"/>
          <p:cNvCxnSpPr>
            <a:stCxn id="851" idx="2"/>
            <a:endCxn id="843" idx="0"/>
          </p:cNvCxnSpPr>
          <p:nvPr/>
        </p:nvCxnSpPr>
        <p:spPr>
          <a:xfrm flipH="1">
            <a:off x="1162413" y="2899750"/>
            <a:ext cx="529500" cy="10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44"/>
          <p:cNvCxnSpPr>
            <a:stCxn id="849" idx="2"/>
            <a:endCxn id="843" idx="0"/>
          </p:cNvCxnSpPr>
          <p:nvPr/>
        </p:nvCxnSpPr>
        <p:spPr>
          <a:xfrm flipH="1">
            <a:off x="1162563" y="2911600"/>
            <a:ext cx="753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44"/>
          <p:cNvCxnSpPr>
            <a:stCxn id="849" idx="2"/>
            <a:endCxn id="844" idx="0"/>
          </p:cNvCxnSpPr>
          <p:nvPr/>
        </p:nvCxnSpPr>
        <p:spPr>
          <a:xfrm>
            <a:off x="1237863" y="2911600"/>
            <a:ext cx="18579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44"/>
          <p:cNvCxnSpPr>
            <a:stCxn id="849" idx="2"/>
            <a:endCxn id="865" idx="0"/>
          </p:cNvCxnSpPr>
          <p:nvPr/>
        </p:nvCxnSpPr>
        <p:spPr>
          <a:xfrm>
            <a:off x="1237863" y="2911600"/>
            <a:ext cx="37791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44"/>
          <p:cNvCxnSpPr>
            <a:stCxn id="849" idx="2"/>
            <a:endCxn id="873" idx="0"/>
          </p:cNvCxnSpPr>
          <p:nvPr/>
        </p:nvCxnSpPr>
        <p:spPr>
          <a:xfrm>
            <a:off x="1237863" y="2911600"/>
            <a:ext cx="56511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44"/>
          <p:cNvCxnSpPr>
            <a:stCxn id="851" idx="2"/>
            <a:endCxn id="844" idx="0"/>
          </p:cNvCxnSpPr>
          <p:nvPr/>
        </p:nvCxnSpPr>
        <p:spPr>
          <a:xfrm>
            <a:off x="1691913" y="2899750"/>
            <a:ext cx="1404000" cy="9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44"/>
          <p:cNvCxnSpPr>
            <a:stCxn id="843" idx="0"/>
            <a:endCxn id="853" idx="2"/>
          </p:cNvCxnSpPr>
          <p:nvPr/>
        </p:nvCxnSpPr>
        <p:spPr>
          <a:xfrm flipH="1" rot="10800000">
            <a:off x="1162463" y="2911688"/>
            <a:ext cx="13668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44"/>
          <p:cNvCxnSpPr>
            <a:stCxn id="851" idx="2"/>
            <a:endCxn id="865" idx="0"/>
          </p:cNvCxnSpPr>
          <p:nvPr/>
        </p:nvCxnSpPr>
        <p:spPr>
          <a:xfrm>
            <a:off x="1691913" y="2899750"/>
            <a:ext cx="33249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44"/>
          <p:cNvCxnSpPr>
            <a:stCxn id="851" idx="2"/>
            <a:endCxn id="873" idx="0"/>
          </p:cNvCxnSpPr>
          <p:nvPr/>
        </p:nvCxnSpPr>
        <p:spPr>
          <a:xfrm>
            <a:off x="1691913" y="2899750"/>
            <a:ext cx="51969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44"/>
          <p:cNvCxnSpPr>
            <a:stCxn id="853" idx="2"/>
            <a:endCxn id="844" idx="0"/>
          </p:cNvCxnSpPr>
          <p:nvPr/>
        </p:nvCxnSpPr>
        <p:spPr>
          <a:xfrm>
            <a:off x="2529125" y="2911613"/>
            <a:ext cx="5667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44"/>
          <p:cNvCxnSpPr>
            <a:stCxn id="853" idx="2"/>
            <a:endCxn id="865" idx="0"/>
          </p:cNvCxnSpPr>
          <p:nvPr/>
        </p:nvCxnSpPr>
        <p:spPr>
          <a:xfrm>
            <a:off x="2529125" y="2911613"/>
            <a:ext cx="24879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44"/>
          <p:cNvCxnSpPr>
            <a:stCxn id="853" idx="2"/>
            <a:endCxn id="873" idx="0"/>
          </p:cNvCxnSpPr>
          <p:nvPr/>
        </p:nvCxnSpPr>
        <p:spPr>
          <a:xfrm>
            <a:off x="2529125" y="2911613"/>
            <a:ext cx="43596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44"/>
          <p:cNvCxnSpPr>
            <a:stCxn id="855" idx="2"/>
            <a:endCxn id="844" idx="0"/>
          </p:cNvCxnSpPr>
          <p:nvPr/>
        </p:nvCxnSpPr>
        <p:spPr>
          <a:xfrm flipH="1">
            <a:off x="3095975" y="2911600"/>
            <a:ext cx="396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44"/>
          <p:cNvCxnSpPr>
            <a:stCxn id="857" idx="2"/>
            <a:endCxn id="844" idx="0"/>
          </p:cNvCxnSpPr>
          <p:nvPr/>
        </p:nvCxnSpPr>
        <p:spPr>
          <a:xfrm flipH="1">
            <a:off x="3095825" y="2899750"/>
            <a:ext cx="493800" cy="9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44"/>
          <p:cNvCxnSpPr>
            <a:stCxn id="859" idx="2"/>
            <a:endCxn id="844" idx="0"/>
          </p:cNvCxnSpPr>
          <p:nvPr/>
        </p:nvCxnSpPr>
        <p:spPr>
          <a:xfrm flipH="1">
            <a:off x="3095963" y="2911613"/>
            <a:ext cx="13566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44"/>
          <p:cNvCxnSpPr>
            <a:stCxn id="859" idx="2"/>
            <a:endCxn id="865" idx="0"/>
          </p:cNvCxnSpPr>
          <p:nvPr/>
        </p:nvCxnSpPr>
        <p:spPr>
          <a:xfrm>
            <a:off x="4452563" y="2911613"/>
            <a:ext cx="564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44"/>
          <p:cNvSpPr txBox="1"/>
          <p:nvPr/>
        </p:nvSpPr>
        <p:spPr>
          <a:xfrm>
            <a:off x="426225" y="1233625"/>
            <a:ext cx="253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У всех голов</a:t>
            </a:r>
            <a:r>
              <a:rPr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attention различные веса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895" name="Google Shape;895;p44"/>
          <p:cNvCxnSpPr>
            <a:stCxn id="855" idx="2"/>
            <a:endCxn id="843" idx="0"/>
          </p:cNvCxnSpPr>
          <p:nvPr/>
        </p:nvCxnSpPr>
        <p:spPr>
          <a:xfrm flipH="1">
            <a:off x="1162475" y="2911600"/>
            <a:ext cx="19731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44"/>
          <p:cNvCxnSpPr>
            <a:stCxn id="855" idx="2"/>
            <a:endCxn id="865" idx="0"/>
          </p:cNvCxnSpPr>
          <p:nvPr/>
        </p:nvCxnSpPr>
        <p:spPr>
          <a:xfrm>
            <a:off x="3135575" y="2911600"/>
            <a:ext cx="1881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44"/>
          <p:cNvCxnSpPr>
            <a:stCxn id="855" idx="2"/>
            <a:endCxn id="873" idx="0"/>
          </p:cNvCxnSpPr>
          <p:nvPr/>
        </p:nvCxnSpPr>
        <p:spPr>
          <a:xfrm>
            <a:off x="3135575" y="2911600"/>
            <a:ext cx="3753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44"/>
          <p:cNvCxnSpPr>
            <a:stCxn id="859" idx="2"/>
            <a:endCxn id="843" idx="0"/>
          </p:cNvCxnSpPr>
          <p:nvPr/>
        </p:nvCxnSpPr>
        <p:spPr>
          <a:xfrm flipH="1">
            <a:off x="1162463" y="2911613"/>
            <a:ext cx="32901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44"/>
          <p:cNvCxnSpPr>
            <a:stCxn id="857" idx="2"/>
            <a:endCxn id="843" idx="0"/>
          </p:cNvCxnSpPr>
          <p:nvPr/>
        </p:nvCxnSpPr>
        <p:spPr>
          <a:xfrm flipH="1">
            <a:off x="1162325" y="2899750"/>
            <a:ext cx="2427300" cy="10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44"/>
          <p:cNvCxnSpPr>
            <a:stCxn id="857" idx="2"/>
            <a:endCxn id="865" idx="0"/>
          </p:cNvCxnSpPr>
          <p:nvPr/>
        </p:nvCxnSpPr>
        <p:spPr>
          <a:xfrm>
            <a:off x="3589625" y="2899750"/>
            <a:ext cx="14274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44"/>
          <p:cNvCxnSpPr>
            <a:stCxn id="857" idx="2"/>
            <a:endCxn id="873" idx="0"/>
          </p:cNvCxnSpPr>
          <p:nvPr/>
        </p:nvCxnSpPr>
        <p:spPr>
          <a:xfrm>
            <a:off x="3589625" y="2899750"/>
            <a:ext cx="32991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44"/>
          <p:cNvCxnSpPr>
            <a:stCxn id="861" idx="2"/>
            <a:endCxn id="865" idx="0"/>
          </p:cNvCxnSpPr>
          <p:nvPr/>
        </p:nvCxnSpPr>
        <p:spPr>
          <a:xfrm flipH="1">
            <a:off x="5017013" y="2911600"/>
            <a:ext cx="420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4"/>
          <p:cNvCxnSpPr>
            <a:stCxn id="859" idx="2"/>
            <a:endCxn id="873" idx="0"/>
          </p:cNvCxnSpPr>
          <p:nvPr/>
        </p:nvCxnSpPr>
        <p:spPr>
          <a:xfrm>
            <a:off x="4452563" y="2911613"/>
            <a:ext cx="2436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44"/>
          <p:cNvCxnSpPr>
            <a:stCxn id="861" idx="2"/>
            <a:endCxn id="843" idx="0"/>
          </p:cNvCxnSpPr>
          <p:nvPr/>
        </p:nvCxnSpPr>
        <p:spPr>
          <a:xfrm flipH="1">
            <a:off x="1162613" y="2911600"/>
            <a:ext cx="38964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44"/>
          <p:cNvCxnSpPr>
            <a:stCxn id="861" idx="2"/>
            <a:endCxn id="844" idx="0"/>
          </p:cNvCxnSpPr>
          <p:nvPr/>
        </p:nvCxnSpPr>
        <p:spPr>
          <a:xfrm flipH="1">
            <a:off x="3095813" y="2911600"/>
            <a:ext cx="19632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44"/>
          <p:cNvCxnSpPr>
            <a:stCxn id="861" idx="2"/>
            <a:endCxn id="873" idx="0"/>
          </p:cNvCxnSpPr>
          <p:nvPr/>
        </p:nvCxnSpPr>
        <p:spPr>
          <a:xfrm>
            <a:off x="5059013" y="2911600"/>
            <a:ext cx="18297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44"/>
          <p:cNvCxnSpPr>
            <a:stCxn id="863" idx="2"/>
            <a:endCxn id="843" idx="0"/>
          </p:cNvCxnSpPr>
          <p:nvPr/>
        </p:nvCxnSpPr>
        <p:spPr>
          <a:xfrm flipH="1">
            <a:off x="1162463" y="2899750"/>
            <a:ext cx="4350600" cy="10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44"/>
          <p:cNvCxnSpPr>
            <a:stCxn id="863" idx="2"/>
            <a:endCxn id="844" idx="0"/>
          </p:cNvCxnSpPr>
          <p:nvPr/>
        </p:nvCxnSpPr>
        <p:spPr>
          <a:xfrm flipH="1">
            <a:off x="3095963" y="2899750"/>
            <a:ext cx="2417100" cy="9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44"/>
          <p:cNvCxnSpPr>
            <a:stCxn id="863" idx="2"/>
            <a:endCxn id="865" idx="0"/>
          </p:cNvCxnSpPr>
          <p:nvPr/>
        </p:nvCxnSpPr>
        <p:spPr>
          <a:xfrm flipH="1">
            <a:off x="5016863" y="2899750"/>
            <a:ext cx="4962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44"/>
          <p:cNvCxnSpPr>
            <a:stCxn id="863" idx="2"/>
            <a:endCxn id="873" idx="0"/>
          </p:cNvCxnSpPr>
          <p:nvPr/>
        </p:nvCxnSpPr>
        <p:spPr>
          <a:xfrm>
            <a:off x="5513063" y="2899750"/>
            <a:ext cx="13758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44"/>
          <p:cNvCxnSpPr>
            <a:stCxn id="867" idx="2"/>
            <a:endCxn id="843" idx="0"/>
          </p:cNvCxnSpPr>
          <p:nvPr/>
        </p:nvCxnSpPr>
        <p:spPr>
          <a:xfrm flipH="1">
            <a:off x="1162425" y="2911613"/>
            <a:ext cx="51621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44"/>
          <p:cNvCxnSpPr>
            <a:stCxn id="867" idx="2"/>
            <a:endCxn id="844" idx="0"/>
          </p:cNvCxnSpPr>
          <p:nvPr/>
        </p:nvCxnSpPr>
        <p:spPr>
          <a:xfrm flipH="1">
            <a:off x="3095925" y="2911613"/>
            <a:ext cx="32286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44"/>
          <p:cNvCxnSpPr>
            <a:stCxn id="867" idx="2"/>
            <a:endCxn id="865" idx="0"/>
          </p:cNvCxnSpPr>
          <p:nvPr/>
        </p:nvCxnSpPr>
        <p:spPr>
          <a:xfrm flipH="1">
            <a:off x="5016825" y="2911613"/>
            <a:ext cx="13077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44"/>
          <p:cNvCxnSpPr>
            <a:stCxn id="867" idx="2"/>
            <a:endCxn id="873" idx="0"/>
          </p:cNvCxnSpPr>
          <p:nvPr/>
        </p:nvCxnSpPr>
        <p:spPr>
          <a:xfrm>
            <a:off x="6324525" y="2911613"/>
            <a:ext cx="564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44"/>
          <p:cNvCxnSpPr>
            <a:stCxn id="869" idx="2"/>
            <a:endCxn id="843" idx="0"/>
          </p:cNvCxnSpPr>
          <p:nvPr/>
        </p:nvCxnSpPr>
        <p:spPr>
          <a:xfrm flipH="1">
            <a:off x="1162575" y="2911600"/>
            <a:ext cx="57684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44"/>
          <p:cNvCxnSpPr>
            <a:stCxn id="869" idx="2"/>
            <a:endCxn id="844" idx="0"/>
          </p:cNvCxnSpPr>
          <p:nvPr/>
        </p:nvCxnSpPr>
        <p:spPr>
          <a:xfrm flipH="1">
            <a:off x="3095775" y="2911600"/>
            <a:ext cx="38352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44"/>
          <p:cNvCxnSpPr>
            <a:stCxn id="869" idx="2"/>
            <a:endCxn id="865" idx="0"/>
          </p:cNvCxnSpPr>
          <p:nvPr/>
        </p:nvCxnSpPr>
        <p:spPr>
          <a:xfrm flipH="1">
            <a:off x="5016975" y="2911600"/>
            <a:ext cx="19140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44"/>
          <p:cNvCxnSpPr>
            <a:stCxn id="869" idx="2"/>
            <a:endCxn id="873" idx="0"/>
          </p:cNvCxnSpPr>
          <p:nvPr/>
        </p:nvCxnSpPr>
        <p:spPr>
          <a:xfrm flipH="1">
            <a:off x="6888975" y="2911600"/>
            <a:ext cx="420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44"/>
          <p:cNvCxnSpPr>
            <a:stCxn id="871" idx="2"/>
            <a:endCxn id="843" idx="0"/>
          </p:cNvCxnSpPr>
          <p:nvPr/>
        </p:nvCxnSpPr>
        <p:spPr>
          <a:xfrm flipH="1">
            <a:off x="1162425" y="2899750"/>
            <a:ext cx="6222600" cy="10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44"/>
          <p:cNvCxnSpPr>
            <a:stCxn id="871" idx="2"/>
            <a:endCxn id="844" idx="0"/>
          </p:cNvCxnSpPr>
          <p:nvPr/>
        </p:nvCxnSpPr>
        <p:spPr>
          <a:xfrm flipH="1">
            <a:off x="3095925" y="2899750"/>
            <a:ext cx="4289100" cy="9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44"/>
          <p:cNvCxnSpPr>
            <a:stCxn id="871" idx="2"/>
            <a:endCxn id="865" idx="0"/>
          </p:cNvCxnSpPr>
          <p:nvPr/>
        </p:nvCxnSpPr>
        <p:spPr>
          <a:xfrm flipH="1">
            <a:off x="5016825" y="2899750"/>
            <a:ext cx="23682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44"/>
          <p:cNvCxnSpPr>
            <a:stCxn id="871" idx="2"/>
            <a:endCxn id="873" idx="0"/>
          </p:cNvCxnSpPr>
          <p:nvPr/>
        </p:nvCxnSpPr>
        <p:spPr>
          <a:xfrm flipH="1">
            <a:off x="6888825" y="2899750"/>
            <a:ext cx="4962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4"/>
          <p:cNvSpPr txBox="1"/>
          <p:nvPr/>
        </p:nvSpPr>
        <p:spPr>
          <a:xfrm>
            <a:off x="2958225" y="1356775"/>
            <a:ext cx="31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 — количество голов Attention: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24" name="Google Shape;9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225" y="1148450"/>
            <a:ext cx="1375800" cy="36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223" y="1599864"/>
            <a:ext cx="1181400" cy="614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В этом видео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/>
        </p:nvSpPr>
        <p:spPr>
          <a:xfrm>
            <a:off x="352875" y="1108350"/>
            <a:ext cx="4579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Идея архитектуры Transformer</a:t>
            </a:r>
            <a:endParaRPr b="1"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b="1" lang="en" sz="1600"/>
              <a:t>Устройство Transformer Encoder</a:t>
            </a:r>
            <a:endParaRPr b="1"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Устройство Transformer Decoder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QKV Attention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5"/>
          <p:cNvSpPr txBox="1"/>
          <p:nvPr/>
        </p:nvSpPr>
        <p:spPr>
          <a:xfrm>
            <a:off x="745477" y="4480525"/>
            <a:ext cx="792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                                 доброе                                  утро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5"/>
          <p:cNvSpPr txBox="1"/>
          <p:nvPr/>
        </p:nvSpPr>
        <p:spPr>
          <a:xfrm>
            <a:off x="8072700" y="4337813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45"/>
          <p:cNvSpPr txBox="1"/>
          <p:nvPr/>
        </p:nvSpPr>
        <p:spPr>
          <a:xfrm>
            <a:off x="8039225" y="378139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45"/>
          <p:cNvSpPr/>
          <p:nvPr/>
        </p:nvSpPr>
        <p:spPr>
          <a:xfrm>
            <a:off x="919475" y="400418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5"/>
          <p:cNvSpPr/>
          <p:nvPr/>
        </p:nvSpPr>
        <p:spPr>
          <a:xfrm>
            <a:off x="2825177" y="3988975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5"/>
          <p:cNvSpPr txBox="1"/>
          <p:nvPr/>
        </p:nvSpPr>
        <p:spPr>
          <a:xfrm>
            <a:off x="919763" y="39046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36" name="Google Shape;936;p45"/>
          <p:cNvSpPr txBox="1"/>
          <p:nvPr/>
        </p:nvSpPr>
        <p:spPr>
          <a:xfrm>
            <a:off x="2853138" y="38894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37" name="Google Shape;937;p45"/>
          <p:cNvSpPr/>
          <p:nvPr/>
        </p:nvSpPr>
        <p:spPr>
          <a:xfrm>
            <a:off x="388100" y="25965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5"/>
          <p:cNvSpPr txBox="1"/>
          <p:nvPr/>
        </p:nvSpPr>
        <p:spPr>
          <a:xfrm>
            <a:off x="388713" y="2496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39" name="Google Shape;939;p45"/>
          <p:cNvSpPr txBox="1"/>
          <p:nvPr/>
        </p:nvSpPr>
        <p:spPr>
          <a:xfrm>
            <a:off x="8030425" y="2487525"/>
            <a:ext cx="140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Multi-head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45"/>
          <p:cNvSpPr/>
          <p:nvPr/>
        </p:nvSpPr>
        <p:spPr>
          <a:xfrm>
            <a:off x="918675" y="2595600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5"/>
          <p:cNvSpPr txBox="1"/>
          <p:nvPr/>
        </p:nvSpPr>
        <p:spPr>
          <a:xfrm>
            <a:off x="995163" y="2496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42" name="Google Shape;942;p45"/>
          <p:cNvSpPr/>
          <p:nvPr/>
        </p:nvSpPr>
        <p:spPr>
          <a:xfrm>
            <a:off x="1449225" y="2595600"/>
            <a:ext cx="486000" cy="26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5"/>
          <p:cNvSpPr txBox="1"/>
          <p:nvPr/>
        </p:nvSpPr>
        <p:spPr>
          <a:xfrm>
            <a:off x="1449213" y="2484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44" name="Google Shape;944;p45"/>
          <p:cNvSpPr/>
          <p:nvPr/>
        </p:nvSpPr>
        <p:spPr>
          <a:xfrm>
            <a:off x="2285813" y="25965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5"/>
          <p:cNvSpPr txBox="1"/>
          <p:nvPr/>
        </p:nvSpPr>
        <p:spPr>
          <a:xfrm>
            <a:off x="2286425" y="2496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46" name="Google Shape;946;p45"/>
          <p:cNvSpPr/>
          <p:nvPr/>
        </p:nvSpPr>
        <p:spPr>
          <a:xfrm>
            <a:off x="2816388" y="2595600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5"/>
          <p:cNvSpPr txBox="1"/>
          <p:nvPr/>
        </p:nvSpPr>
        <p:spPr>
          <a:xfrm>
            <a:off x="2892875" y="2496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48" name="Google Shape;948;p45"/>
          <p:cNvSpPr/>
          <p:nvPr/>
        </p:nvSpPr>
        <p:spPr>
          <a:xfrm>
            <a:off x="3346938" y="2595600"/>
            <a:ext cx="486000" cy="26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5"/>
          <p:cNvSpPr txBox="1"/>
          <p:nvPr/>
        </p:nvSpPr>
        <p:spPr>
          <a:xfrm>
            <a:off x="3346925" y="2484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50" name="Google Shape;950;p45"/>
          <p:cNvSpPr/>
          <p:nvPr/>
        </p:nvSpPr>
        <p:spPr>
          <a:xfrm>
            <a:off x="4209250" y="25965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5"/>
          <p:cNvSpPr txBox="1"/>
          <p:nvPr/>
        </p:nvSpPr>
        <p:spPr>
          <a:xfrm>
            <a:off x="4209863" y="2496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52" name="Google Shape;952;p45"/>
          <p:cNvSpPr/>
          <p:nvPr/>
        </p:nvSpPr>
        <p:spPr>
          <a:xfrm>
            <a:off x="4739825" y="2595600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5"/>
          <p:cNvSpPr txBox="1"/>
          <p:nvPr/>
        </p:nvSpPr>
        <p:spPr>
          <a:xfrm>
            <a:off x="4816313" y="2496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54" name="Google Shape;954;p45"/>
          <p:cNvSpPr/>
          <p:nvPr/>
        </p:nvSpPr>
        <p:spPr>
          <a:xfrm>
            <a:off x="5270375" y="2595600"/>
            <a:ext cx="486000" cy="26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5"/>
          <p:cNvSpPr txBox="1"/>
          <p:nvPr/>
        </p:nvSpPr>
        <p:spPr>
          <a:xfrm>
            <a:off x="5270363" y="2484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56" name="Google Shape;956;p45"/>
          <p:cNvSpPr/>
          <p:nvPr/>
        </p:nvSpPr>
        <p:spPr>
          <a:xfrm>
            <a:off x="4746215" y="39918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5"/>
          <p:cNvSpPr txBox="1"/>
          <p:nvPr/>
        </p:nvSpPr>
        <p:spPr>
          <a:xfrm>
            <a:off x="4774175" y="38923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58" name="Google Shape;958;p45"/>
          <p:cNvSpPr/>
          <p:nvPr/>
        </p:nvSpPr>
        <p:spPr>
          <a:xfrm>
            <a:off x="6081213" y="25965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5"/>
          <p:cNvSpPr txBox="1"/>
          <p:nvPr/>
        </p:nvSpPr>
        <p:spPr>
          <a:xfrm>
            <a:off x="6081825" y="2496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60" name="Google Shape;960;p45"/>
          <p:cNvSpPr/>
          <p:nvPr/>
        </p:nvSpPr>
        <p:spPr>
          <a:xfrm>
            <a:off x="6611788" y="2595600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5"/>
          <p:cNvSpPr txBox="1"/>
          <p:nvPr/>
        </p:nvSpPr>
        <p:spPr>
          <a:xfrm>
            <a:off x="6688275" y="24961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62" name="Google Shape;962;p45"/>
          <p:cNvSpPr/>
          <p:nvPr/>
        </p:nvSpPr>
        <p:spPr>
          <a:xfrm>
            <a:off x="7142338" y="2595600"/>
            <a:ext cx="486000" cy="26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5"/>
          <p:cNvSpPr txBox="1"/>
          <p:nvPr/>
        </p:nvSpPr>
        <p:spPr>
          <a:xfrm>
            <a:off x="7142325" y="2484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964" name="Google Shape;964;p45"/>
          <p:cNvSpPr/>
          <p:nvPr/>
        </p:nvSpPr>
        <p:spPr>
          <a:xfrm>
            <a:off x="6618177" y="39918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5"/>
          <p:cNvSpPr txBox="1"/>
          <p:nvPr/>
        </p:nvSpPr>
        <p:spPr>
          <a:xfrm>
            <a:off x="6646138" y="38923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cxnSp>
        <p:nvCxnSpPr>
          <p:cNvPr id="966" name="Google Shape;966;p45"/>
          <p:cNvCxnSpPr>
            <a:stCxn id="938" idx="2"/>
            <a:endCxn id="935" idx="0"/>
          </p:cNvCxnSpPr>
          <p:nvPr/>
        </p:nvCxnSpPr>
        <p:spPr>
          <a:xfrm>
            <a:off x="631413" y="2911613"/>
            <a:ext cx="5310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45"/>
          <p:cNvCxnSpPr>
            <a:stCxn id="938" idx="2"/>
            <a:endCxn id="936" idx="0"/>
          </p:cNvCxnSpPr>
          <p:nvPr/>
        </p:nvCxnSpPr>
        <p:spPr>
          <a:xfrm>
            <a:off x="631413" y="2911613"/>
            <a:ext cx="24645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45"/>
          <p:cNvCxnSpPr>
            <a:stCxn id="938" idx="2"/>
            <a:endCxn id="957" idx="0"/>
          </p:cNvCxnSpPr>
          <p:nvPr/>
        </p:nvCxnSpPr>
        <p:spPr>
          <a:xfrm>
            <a:off x="631413" y="2911613"/>
            <a:ext cx="43854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45"/>
          <p:cNvCxnSpPr>
            <a:stCxn id="938" idx="2"/>
            <a:endCxn id="965" idx="0"/>
          </p:cNvCxnSpPr>
          <p:nvPr/>
        </p:nvCxnSpPr>
        <p:spPr>
          <a:xfrm>
            <a:off x="631413" y="2911613"/>
            <a:ext cx="62574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p45"/>
          <p:cNvCxnSpPr>
            <a:stCxn id="943" idx="2"/>
            <a:endCxn id="935" idx="0"/>
          </p:cNvCxnSpPr>
          <p:nvPr/>
        </p:nvCxnSpPr>
        <p:spPr>
          <a:xfrm flipH="1">
            <a:off x="1162413" y="2899750"/>
            <a:ext cx="529500" cy="10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45"/>
          <p:cNvCxnSpPr>
            <a:stCxn id="941" idx="2"/>
            <a:endCxn id="935" idx="0"/>
          </p:cNvCxnSpPr>
          <p:nvPr/>
        </p:nvCxnSpPr>
        <p:spPr>
          <a:xfrm flipH="1">
            <a:off x="1162563" y="2911600"/>
            <a:ext cx="753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45"/>
          <p:cNvCxnSpPr>
            <a:stCxn id="941" idx="2"/>
            <a:endCxn id="936" idx="0"/>
          </p:cNvCxnSpPr>
          <p:nvPr/>
        </p:nvCxnSpPr>
        <p:spPr>
          <a:xfrm>
            <a:off x="1237863" y="2911600"/>
            <a:ext cx="18579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45"/>
          <p:cNvCxnSpPr>
            <a:stCxn id="941" idx="2"/>
            <a:endCxn id="957" idx="0"/>
          </p:cNvCxnSpPr>
          <p:nvPr/>
        </p:nvCxnSpPr>
        <p:spPr>
          <a:xfrm>
            <a:off x="1237863" y="2911600"/>
            <a:ext cx="37791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45"/>
          <p:cNvCxnSpPr>
            <a:stCxn id="941" idx="2"/>
            <a:endCxn id="965" idx="0"/>
          </p:cNvCxnSpPr>
          <p:nvPr/>
        </p:nvCxnSpPr>
        <p:spPr>
          <a:xfrm>
            <a:off x="1237863" y="2911600"/>
            <a:ext cx="56511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45"/>
          <p:cNvCxnSpPr>
            <a:stCxn id="943" idx="2"/>
            <a:endCxn id="936" idx="0"/>
          </p:cNvCxnSpPr>
          <p:nvPr/>
        </p:nvCxnSpPr>
        <p:spPr>
          <a:xfrm>
            <a:off x="1691913" y="2899750"/>
            <a:ext cx="1404000" cy="9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45"/>
          <p:cNvCxnSpPr>
            <a:stCxn id="935" idx="0"/>
            <a:endCxn id="945" idx="2"/>
          </p:cNvCxnSpPr>
          <p:nvPr/>
        </p:nvCxnSpPr>
        <p:spPr>
          <a:xfrm flipH="1" rot="10800000">
            <a:off x="1162463" y="2911688"/>
            <a:ext cx="13668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45"/>
          <p:cNvCxnSpPr>
            <a:stCxn id="943" idx="2"/>
            <a:endCxn id="957" idx="0"/>
          </p:cNvCxnSpPr>
          <p:nvPr/>
        </p:nvCxnSpPr>
        <p:spPr>
          <a:xfrm>
            <a:off x="1691913" y="2899750"/>
            <a:ext cx="33249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45"/>
          <p:cNvCxnSpPr>
            <a:stCxn id="943" idx="2"/>
            <a:endCxn id="965" idx="0"/>
          </p:cNvCxnSpPr>
          <p:nvPr/>
        </p:nvCxnSpPr>
        <p:spPr>
          <a:xfrm>
            <a:off x="1691913" y="2899750"/>
            <a:ext cx="51969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45"/>
          <p:cNvCxnSpPr>
            <a:stCxn id="945" idx="2"/>
            <a:endCxn id="936" idx="0"/>
          </p:cNvCxnSpPr>
          <p:nvPr/>
        </p:nvCxnSpPr>
        <p:spPr>
          <a:xfrm>
            <a:off x="2529125" y="2911613"/>
            <a:ext cx="5667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45"/>
          <p:cNvCxnSpPr>
            <a:stCxn id="945" idx="2"/>
            <a:endCxn id="957" idx="0"/>
          </p:cNvCxnSpPr>
          <p:nvPr/>
        </p:nvCxnSpPr>
        <p:spPr>
          <a:xfrm>
            <a:off x="2529125" y="2911613"/>
            <a:ext cx="24879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45"/>
          <p:cNvCxnSpPr>
            <a:stCxn id="945" idx="2"/>
            <a:endCxn id="965" idx="0"/>
          </p:cNvCxnSpPr>
          <p:nvPr/>
        </p:nvCxnSpPr>
        <p:spPr>
          <a:xfrm>
            <a:off x="2529125" y="2911613"/>
            <a:ext cx="43596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45"/>
          <p:cNvCxnSpPr>
            <a:stCxn id="947" idx="2"/>
            <a:endCxn id="936" idx="0"/>
          </p:cNvCxnSpPr>
          <p:nvPr/>
        </p:nvCxnSpPr>
        <p:spPr>
          <a:xfrm flipH="1">
            <a:off x="3095975" y="2911600"/>
            <a:ext cx="396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45"/>
          <p:cNvCxnSpPr>
            <a:stCxn id="949" idx="2"/>
            <a:endCxn id="936" idx="0"/>
          </p:cNvCxnSpPr>
          <p:nvPr/>
        </p:nvCxnSpPr>
        <p:spPr>
          <a:xfrm flipH="1">
            <a:off x="3095825" y="2899750"/>
            <a:ext cx="493800" cy="9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45"/>
          <p:cNvCxnSpPr>
            <a:stCxn id="951" idx="2"/>
            <a:endCxn id="936" idx="0"/>
          </p:cNvCxnSpPr>
          <p:nvPr/>
        </p:nvCxnSpPr>
        <p:spPr>
          <a:xfrm flipH="1">
            <a:off x="3095963" y="2911613"/>
            <a:ext cx="13566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45"/>
          <p:cNvCxnSpPr>
            <a:stCxn id="951" idx="2"/>
            <a:endCxn id="957" idx="0"/>
          </p:cNvCxnSpPr>
          <p:nvPr/>
        </p:nvCxnSpPr>
        <p:spPr>
          <a:xfrm>
            <a:off x="4452563" y="2911613"/>
            <a:ext cx="564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45"/>
          <p:cNvCxnSpPr>
            <a:stCxn id="947" idx="2"/>
            <a:endCxn id="935" idx="0"/>
          </p:cNvCxnSpPr>
          <p:nvPr/>
        </p:nvCxnSpPr>
        <p:spPr>
          <a:xfrm flipH="1">
            <a:off x="1162475" y="2911600"/>
            <a:ext cx="19731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45"/>
          <p:cNvCxnSpPr>
            <a:stCxn id="947" idx="2"/>
            <a:endCxn id="957" idx="0"/>
          </p:cNvCxnSpPr>
          <p:nvPr/>
        </p:nvCxnSpPr>
        <p:spPr>
          <a:xfrm>
            <a:off x="3135575" y="2911600"/>
            <a:ext cx="1881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45"/>
          <p:cNvCxnSpPr>
            <a:stCxn id="947" idx="2"/>
            <a:endCxn id="965" idx="0"/>
          </p:cNvCxnSpPr>
          <p:nvPr/>
        </p:nvCxnSpPr>
        <p:spPr>
          <a:xfrm>
            <a:off x="3135575" y="2911600"/>
            <a:ext cx="3753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45"/>
          <p:cNvCxnSpPr>
            <a:stCxn id="951" idx="2"/>
            <a:endCxn id="935" idx="0"/>
          </p:cNvCxnSpPr>
          <p:nvPr/>
        </p:nvCxnSpPr>
        <p:spPr>
          <a:xfrm flipH="1">
            <a:off x="1162463" y="2911613"/>
            <a:ext cx="32901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45"/>
          <p:cNvCxnSpPr>
            <a:stCxn id="949" idx="2"/>
            <a:endCxn id="935" idx="0"/>
          </p:cNvCxnSpPr>
          <p:nvPr/>
        </p:nvCxnSpPr>
        <p:spPr>
          <a:xfrm flipH="1">
            <a:off x="1162325" y="2899750"/>
            <a:ext cx="2427300" cy="10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45"/>
          <p:cNvCxnSpPr>
            <a:stCxn id="949" idx="2"/>
            <a:endCxn id="957" idx="0"/>
          </p:cNvCxnSpPr>
          <p:nvPr/>
        </p:nvCxnSpPr>
        <p:spPr>
          <a:xfrm>
            <a:off x="3589625" y="2899750"/>
            <a:ext cx="14274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45"/>
          <p:cNvCxnSpPr>
            <a:stCxn id="949" idx="2"/>
            <a:endCxn id="965" idx="0"/>
          </p:cNvCxnSpPr>
          <p:nvPr/>
        </p:nvCxnSpPr>
        <p:spPr>
          <a:xfrm>
            <a:off x="3589625" y="2899750"/>
            <a:ext cx="32991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45"/>
          <p:cNvCxnSpPr>
            <a:stCxn id="953" idx="2"/>
            <a:endCxn id="957" idx="0"/>
          </p:cNvCxnSpPr>
          <p:nvPr/>
        </p:nvCxnSpPr>
        <p:spPr>
          <a:xfrm flipH="1">
            <a:off x="5017013" y="2911600"/>
            <a:ext cx="420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45"/>
          <p:cNvCxnSpPr>
            <a:stCxn id="951" idx="2"/>
            <a:endCxn id="965" idx="0"/>
          </p:cNvCxnSpPr>
          <p:nvPr/>
        </p:nvCxnSpPr>
        <p:spPr>
          <a:xfrm>
            <a:off x="4452563" y="2911613"/>
            <a:ext cx="2436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45"/>
          <p:cNvCxnSpPr>
            <a:stCxn id="953" idx="2"/>
            <a:endCxn id="935" idx="0"/>
          </p:cNvCxnSpPr>
          <p:nvPr/>
        </p:nvCxnSpPr>
        <p:spPr>
          <a:xfrm flipH="1">
            <a:off x="1162613" y="2911600"/>
            <a:ext cx="38964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45"/>
          <p:cNvCxnSpPr>
            <a:stCxn id="953" idx="2"/>
            <a:endCxn id="936" idx="0"/>
          </p:cNvCxnSpPr>
          <p:nvPr/>
        </p:nvCxnSpPr>
        <p:spPr>
          <a:xfrm flipH="1">
            <a:off x="3095813" y="2911600"/>
            <a:ext cx="19632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45"/>
          <p:cNvCxnSpPr>
            <a:stCxn id="953" idx="2"/>
            <a:endCxn id="965" idx="0"/>
          </p:cNvCxnSpPr>
          <p:nvPr/>
        </p:nvCxnSpPr>
        <p:spPr>
          <a:xfrm>
            <a:off x="5059013" y="2911600"/>
            <a:ext cx="18297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45"/>
          <p:cNvCxnSpPr>
            <a:stCxn id="955" idx="2"/>
            <a:endCxn id="935" idx="0"/>
          </p:cNvCxnSpPr>
          <p:nvPr/>
        </p:nvCxnSpPr>
        <p:spPr>
          <a:xfrm flipH="1">
            <a:off x="1162463" y="2899750"/>
            <a:ext cx="4350600" cy="10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45"/>
          <p:cNvCxnSpPr>
            <a:stCxn id="955" idx="2"/>
            <a:endCxn id="936" idx="0"/>
          </p:cNvCxnSpPr>
          <p:nvPr/>
        </p:nvCxnSpPr>
        <p:spPr>
          <a:xfrm flipH="1">
            <a:off x="3095963" y="2899750"/>
            <a:ext cx="2417100" cy="9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45"/>
          <p:cNvCxnSpPr>
            <a:stCxn id="955" idx="2"/>
            <a:endCxn id="957" idx="0"/>
          </p:cNvCxnSpPr>
          <p:nvPr/>
        </p:nvCxnSpPr>
        <p:spPr>
          <a:xfrm flipH="1">
            <a:off x="5016863" y="2899750"/>
            <a:ext cx="4962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45"/>
          <p:cNvCxnSpPr>
            <a:stCxn id="955" idx="2"/>
            <a:endCxn id="965" idx="0"/>
          </p:cNvCxnSpPr>
          <p:nvPr/>
        </p:nvCxnSpPr>
        <p:spPr>
          <a:xfrm>
            <a:off x="5513063" y="2899750"/>
            <a:ext cx="13758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45"/>
          <p:cNvCxnSpPr>
            <a:stCxn id="959" idx="2"/>
            <a:endCxn id="935" idx="0"/>
          </p:cNvCxnSpPr>
          <p:nvPr/>
        </p:nvCxnSpPr>
        <p:spPr>
          <a:xfrm flipH="1">
            <a:off x="1162425" y="2911613"/>
            <a:ext cx="51621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45"/>
          <p:cNvCxnSpPr>
            <a:stCxn id="959" idx="2"/>
            <a:endCxn id="936" idx="0"/>
          </p:cNvCxnSpPr>
          <p:nvPr/>
        </p:nvCxnSpPr>
        <p:spPr>
          <a:xfrm flipH="1">
            <a:off x="3095925" y="2911613"/>
            <a:ext cx="32286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45"/>
          <p:cNvCxnSpPr>
            <a:stCxn id="959" idx="2"/>
            <a:endCxn id="957" idx="0"/>
          </p:cNvCxnSpPr>
          <p:nvPr/>
        </p:nvCxnSpPr>
        <p:spPr>
          <a:xfrm flipH="1">
            <a:off x="5016825" y="2911613"/>
            <a:ext cx="13077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45"/>
          <p:cNvCxnSpPr>
            <a:stCxn id="959" idx="2"/>
            <a:endCxn id="965" idx="0"/>
          </p:cNvCxnSpPr>
          <p:nvPr/>
        </p:nvCxnSpPr>
        <p:spPr>
          <a:xfrm>
            <a:off x="6324525" y="2911613"/>
            <a:ext cx="5643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45"/>
          <p:cNvCxnSpPr>
            <a:stCxn id="961" idx="2"/>
            <a:endCxn id="935" idx="0"/>
          </p:cNvCxnSpPr>
          <p:nvPr/>
        </p:nvCxnSpPr>
        <p:spPr>
          <a:xfrm flipH="1">
            <a:off x="1162575" y="2911600"/>
            <a:ext cx="5768400" cy="9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45"/>
          <p:cNvCxnSpPr>
            <a:stCxn id="961" idx="2"/>
            <a:endCxn id="936" idx="0"/>
          </p:cNvCxnSpPr>
          <p:nvPr/>
        </p:nvCxnSpPr>
        <p:spPr>
          <a:xfrm flipH="1">
            <a:off x="3095775" y="2911600"/>
            <a:ext cx="3835200" cy="9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45"/>
          <p:cNvCxnSpPr>
            <a:stCxn id="961" idx="2"/>
            <a:endCxn id="957" idx="0"/>
          </p:cNvCxnSpPr>
          <p:nvPr/>
        </p:nvCxnSpPr>
        <p:spPr>
          <a:xfrm flipH="1">
            <a:off x="5016975" y="2911600"/>
            <a:ext cx="19140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45"/>
          <p:cNvCxnSpPr>
            <a:stCxn id="961" idx="2"/>
            <a:endCxn id="965" idx="0"/>
          </p:cNvCxnSpPr>
          <p:nvPr/>
        </p:nvCxnSpPr>
        <p:spPr>
          <a:xfrm flipH="1">
            <a:off x="6888975" y="2911600"/>
            <a:ext cx="42000" cy="9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45"/>
          <p:cNvCxnSpPr>
            <a:stCxn id="963" idx="2"/>
            <a:endCxn id="935" idx="0"/>
          </p:cNvCxnSpPr>
          <p:nvPr/>
        </p:nvCxnSpPr>
        <p:spPr>
          <a:xfrm flipH="1">
            <a:off x="1162425" y="2899750"/>
            <a:ext cx="6222600" cy="10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45"/>
          <p:cNvCxnSpPr>
            <a:stCxn id="963" idx="2"/>
            <a:endCxn id="936" idx="0"/>
          </p:cNvCxnSpPr>
          <p:nvPr/>
        </p:nvCxnSpPr>
        <p:spPr>
          <a:xfrm flipH="1">
            <a:off x="3095925" y="2899750"/>
            <a:ext cx="4289100" cy="9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45"/>
          <p:cNvCxnSpPr>
            <a:stCxn id="963" idx="2"/>
            <a:endCxn id="957" idx="0"/>
          </p:cNvCxnSpPr>
          <p:nvPr/>
        </p:nvCxnSpPr>
        <p:spPr>
          <a:xfrm flipH="1">
            <a:off x="5016825" y="2899750"/>
            <a:ext cx="23682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45"/>
          <p:cNvCxnSpPr>
            <a:stCxn id="963" idx="2"/>
            <a:endCxn id="965" idx="0"/>
          </p:cNvCxnSpPr>
          <p:nvPr/>
        </p:nvCxnSpPr>
        <p:spPr>
          <a:xfrm flipH="1">
            <a:off x="6888825" y="2899750"/>
            <a:ext cx="496200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45"/>
          <p:cNvSpPr/>
          <p:nvPr/>
        </p:nvSpPr>
        <p:spPr>
          <a:xfrm rot="5400000">
            <a:off x="1083450" y="1584275"/>
            <a:ext cx="141300" cy="16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5"/>
          <p:cNvSpPr txBox="1"/>
          <p:nvPr/>
        </p:nvSpPr>
        <p:spPr>
          <a:xfrm>
            <a:off x="811088" y="1928900"/>
            <a:ext cx="8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concat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6" name="Google Shape;1016;p45"/>
          <p:cNvSpPr txBox="1"/>
          <p:nvPr/>
        </p:nvSpPr>
        <p:spPr>
          <a:xfrm>
            <a:off x="2759638" y="1928900"/>
            <a:ext cx="8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concat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7" name="Google Shape;1017;p45"/>
          <p:cNvSpPr/>
          <p:nvPr/>
        </p:nvSpPr>
        <p:spPr>
          <a:xfrm rot="5400000">
            <a:off x="3006650" y="1584275"/>
            <a:ext cx="141300" cy="16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5"/>
          <p:cNvSpPr/>
          <p:nvPr/>
        </p:nvSpPr>
        <p:spPr>
          <a:xfrm rot="5400000">
            <a:off x="4929850" y="1584275"/>
            <a:ext cx="141300" cy="16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5"/>
          <p:cNvSpPr/>
          <p:nvPr/>
        </p:nvSpPr>
        <p:spPr>
          <a:xfrm rot="5400000">
            <a:off x="6774150" y="1584275"/>
            <a:ext cx="141300" cy="16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5"/>
          <p:cNvSpPr txBox="1"/>
          <p:nvPr/>
        </p:nvSpPr>
        <p:spPr>
          <a:xfrm>
            <a:off x="4581288" y="1928900"/>
            <a:ext cx="8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concat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1" name="Google Shape;1021;p45"/>
          <p:cNvSpPr txBox="1"/>
          <p:nvPr/>
        </p:nvSpPr>
        <p:spPr>
          <a:xfrm>
            <a:off x="6453263" y="1928900"/>
            <a:ext cx="8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concat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022" name="Google Shape;1022;p45"/>
          <p:cNvCxnSpPr/>
          <p:nvPr/>
        </p:nvCxnSpPr>
        <p:spPr>
          <a:xfrm rot="10800000">
            <a:off x="1237875" y="1635975"/>
            <a:ext cx="27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3" name="Google Shape;1023;p45"/>
          <p:cNvCxnSpPr/>
          <p:nvPr/>
        </p:nvCxnSpPr>
        <p:spPr>
          <a:xfrm rot="10800000">
            <a:off x="3124325" y="1635975"/>
            <a:ext cx="27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4" name="Google Shape;1024;p45"/>
          <p:cNvCxnSpPr/>
          <p:nvPr/>
        </p:nvCxnSpPr>
        <p:spPr>
          <a:xfrm rot="10800000">
            <a:off x="4981775" y="1635975"/>
            <a:ext cx="27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45"/>
          <p:cNvCxnSpPr/>
          <p:nvPr/>
        </p:nvCxnSpPr>
        <p:spPr>
          <a:xfrm rot="10800000">
            <a:off x="6803275" y="1635975"/>
            <a:ext cx="27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" name="Google Shape;1026;p45"/>
          <p:cNvSpPr/>
          <p:nvPr/>
        </p:nvSpPr>
        <p:spPr>
          <a:xfrm>
            <a:off x="992913" y="1192612"/>
            <a:ext cx="486000" cy="268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5"/>
          <p:cNvSpPr txBox="1"/>
          <p:nvPr/>
        </p:nvSpPr>
        <p:spPr>
          <a:xfrm>
            <a:off x="1005200" y="10874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28" name="Google Shape;1028;p45"/>
          <p:cNvSpPr/>
          <p:nvPr/>
        </p:nvSpPr>
        <p:spPr>
          <a:xfrm>
            <a:off x="2886100" y="1192612"/>
            <a:ext cx="486000" cy="268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5"/>
          <p:cNvSpPr txBox="1"/>
          <p:nvPr/>
        </p:nvSpPr>
        <p:spPr>
          <a:xfrm>
            <a:off x="2892538" y="10616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30" name="Google Shape;1030;p45"/>
          <p:cNvSpPr/>
          <p:nvPr/>
        </p:nvSpPr>
        <p:spPr>
          <a:xfrm>
            <a:off x="4767588" y="1192612"/>
            <a:ext cx="486000" cy="268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5"/>
          <p:cNvSpPr txBox="1"/>
          <p:nvPr/>
        </p:nvSpPr>
        <p:spPr>
          <a:xfrm>
            <a:off x="4753888" y="10616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32" name="Google Shape;1032;p45"/>
          <p:cNvSpPr/>
          <p:nvPr/>
        </p:nvSpPr>
        <p:spPr>
          <a:xfrm>
            <a:off x="6602900" y="1192612"/>
            <a:ext cx="486000" cy="268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45"/>
          <p:cNvSpPr txBox="1"/>
          <p:nvPr/>
        </p:nvSpPr>
        <p:spPr>
          <a:xfrm>
            <a:off x="6615238" y="10616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34" name="Google Shape;1034;p45"/>
          <p:cNvSpPr txBox="1"/>
          <p:nvPr/>
        </p:nvSpPr>
        <p:spPr>
          <a:xfrm>
            <a:off x="7385025" y="1518850"/>
            <a:ext cx="197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</a:t>
            </a: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размера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(3emb_size, emb_size)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00" y="359000"/>
            <a:ext cx="2435689" cy="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6"/>
          <p:cNvSpPr txBox="1"/>
          <p:nvPr/>
        </p:nvSpPr>
        <p:spPr>
          <a:xfrm>
            <a:off x="1226331" y="462029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46"/>
          <p:cNvSpPr txBox="1"/>
          <p:nvPr/>
        </p:nvSpPr>
        <p:spPr>
          <a:xfrm>
            <a:off x="65025" y="4451463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" y="35356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6"/>
          <p:cNvSpPr txBox="1"/>
          <p:nvPr/>
        </p:nvSpPr>
        <p:spPr>
          <a:xfrm>
            <a:off x="65025" y="3782103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6"/>
          <p:cNvSpPr/>
          <p:nvPr/>
        </p:nvSpPr>
        <p:spPr>
          <a:xfrm>
            <a:off x="1382849" y="35187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6"/>
          <p:cNvSpPr/>
          <p:nvPr/>
        </p:nvSpPr>
        <p:spPr>
          <a:xfrm>
            <a:off x="1378275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6"/>
          <p:cNvSpPr/>
          <p:nvPr/>
        </p:nvSpPr>
        <p:spPr>
          <a:xfrm>
            <a:off x="195175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6"/>
          <p:cNvSpPr/>
          <p:nvPr/>
        </p:nvSpPr>
        <p:spPr>
          <a:xfrm>
            <a:off x="258055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6"/>
          <p:cNvSpPr/>
          <p:nvPr/>
        </p:nvSpPr>
        <p:spPr>
          <a:xfrm>
            <a:off x="320935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6"/>
          <p:cNvSpPr txBox="1"/>
          <p:nvPr/>
        </p:nvSpPr>
        <p:spPr>
          <a:xfrm>
            <a:off x="137856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50" name="Google Shape;1050;p46"/>
          <p:cNvSpPr txBox="1"/>
          <p:nvPr/>
        </p:nvSpPr>
        <p:spPr>
          <a:xfrm>
            <a:off x="197971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51" name="Google Shape;1051;p46"/>
          <p:cNvSpPr txBox="1"/>
          <p:nvPr/>
        </p:nvSpPr>
        <p:spPr>
          <a:xfrm>
            <a:off x="2594525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52" name="Google Shape;1052;p46"/>
          <p:cNvSpPr txBox="1"/>
          <p:nvPr/>
        </p:nvSpPr>
        <p:spPr>
          <a:xfrm>
            <a:off x="3209313" y="3844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53" name="Google Shape;1053;p46"/>
          <p:cNvSpPr/>
          <p:nvPr/>
        </p:nvSpPr>
        <p:spPr>
          <a:xfrm>
            <a:off x="1382849" y="279554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6"/>
          <p:cNvSpPr/>
          <p:nvPr/>
        </p:nvSpPr>
        <p:spPr>
          <a:xfrm>
            <a:off x="1378275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6"/>
          <p:cNvSpPr/>
          <p:nvPr/>
        </p:nvSpPr>
        <p:spPr>
          <a:xfrm>
            <a:off x="195175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6"/>
          <p:cNvSpPr/>
          <p:nvPr/>
        </p:nvSpPr>
        <p:spPr>
          <a:xfrm>
            <a:off x="258055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6"/>
          <p:cNvSpPr/>
          <p:nvPr/>
        </p:nvSpPr>
        <p:spPr>
          <a:xfrm>
            <a:off x="320935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6"/>
          <p:cNvSpPr txBox="1"/>
          <p:nvPr/>
        </p:nvSpPr>
        <p:spPr>
          <a:xfrm>
            <a:off x="1378888" y="3120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59" name="Google Shape;1059;p46"/>
          <p:cNvSpPr txBox="1"/>
          <p:nvPr/>
        </p:nvSpPr>
        <p:spPr>
          <a:xfrm>
            <a:off x="1979713" y="31209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60" name="Google Shape;1060;p46"/>
          <p:cNvSpPr txBox="1"/>
          <p:nvPr/>
        </p:nvSpPr>
        <p:spPr>
          <a:xfrm>
            <a:off x="2594525" y="31209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61" name="Google Shape;1061;p46"/>
          <p:cNvSpPr txBox="1"/>
          <p:nvPr/>
        </p:nvSpPr>
        <p:spPr>
          <a:xfrm>
            <a:off x="3209313" y="31209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62" name="Google Shape;1062;p46"/>
          <p:cNvSpPr txBox="1"/>
          <p:nvPr/>
        </p:nvSpPr>
        <p:spPr>
          <a:xfrm>
            <a:off x="32150" y="3112725"/>
            <a:ext cx="140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Multi-Head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3" name="Google Shape;10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" y="210591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46"/>
          <p:cNvSpPr/>
          <p:nvPr/>
        </p:nvSpPr>
        <p:spPr>
          <a:xfrm>
            <a:off x="1382849" y="20890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46"/>
          <p:cNvSpPr/>
          <p:nvPr/>
        </p:nvSpPr>
        <p:spPr>
          <a:xfrm>
            <a:off x="1378275" y="2513937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46"/>
          <p:cNvSpPr/>
          <p:nvPr/>
        </p:nvSpPr>
        <p:spPr>
          <a:xfrm>
            <a:off x="195175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6"/>
          <p:cNvSpPr/>
          <p:nvPr/>
        </p:nvSpPr>
        <p:spPr>
          <a:xfrm>
            <a:off x="258055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46"/>
          <p:cNvSpPr/>
          <p:nvPr/>
        </p:nvSpPr>
        <p:spPr>
          <a:xfrm>
            <a:off x="320935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6"/>
          <p:cNvSpPr txBox="1"/>
          <p:nvPr/>
        </p:nvSpPr>
        <p:spPr>
          <a:xfrm>
            <a:off x="1378563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70" name="Google Shape;1070;p46"/>
          <p:cNvSpPr txBox="1"/>
          <p:nvPr/>
        </p:nvSpPr>
        <p:spPr>
          <a:xfrm>
            <a:off x="1979713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71" name="Google Shape;1071;p46"/>
          <p:cNvSpPr txBox="1"/>
          <p:nvPr/>
        </p:nvSpPr>
        <p:spPr>
          <a:xfrm>
            <a:off x="2594525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72" name="Google Shape;1072;p46"/>
          <p:cNvSpPr txBox="1"/>
          <p:nvPr/>
        </p:nvSpPr>
        <p:spPr>
          <a:xfrm>
            <a:off x="3209313" y="24144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73" name="Google Shape;1073;p46"/>
          <p:cNvSpPr/>
          <p:nvPr/>
        </p:nvSpPr>
        <p:spPr>
          <a:xfrm>
            <a:off x="1164044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74" name="Google Shape;1074;p46"/>
          <p:cNvSpPr/>
          <p:nvPr/>
        </p:nvSpPr>
        <p:spPr>
          <a:xfrm>
            <a:off x="1737519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75" name="Google Shape;1075;p46"/>
          <p:cNvSpPr/>
          <p:nvPr/>
        </p:nvSpPr>
        <p:spPr>
          <a:xfrm>
            <a:off x="2356231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76" name="Google Shape;1076;p46"/>
          <p:cNvSpPr/>
          <p:nvPr/>
        </p:nvSpPr>
        <p:spPr>
          <a:xfrm>
            <a:off x="2974919" y="2662113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77" name="Google Shape;1077;p46"/>
          <p:cNvSpPr txBox="1"/>
          <p:nvPr/>
        </p:nvSpPr>
        <p:spPr>
          <a:xfrm>
            <a:off x="65025" y="2568125"/>
            <a:ext cx="127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8" name="Google Shape;10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" y="138046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46"/>
          <p:cNvSpPr/>
          <p:nvPr/>
        </p:nvSpPr>
        <p:spPr>
          <a:xfrm>
            <a:off x="1382849" y="136361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46"/>
          <p:cNvSpPr/>
          <p:nvPr/>
        </p:nvSpPr>
        <p:spPr>
          <a:xfrm>
            <a:off x="1378275" y="1788487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46"/>
          <p:cNvSpPr/>
          <p:nvPr/>
        </p:nvSpPr>
        <p:spPr>
          <a:xfrm>
            <a:off x="1951752" y="1788488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46"/>
          <p:cNvSpPr/>
          <p:nvPr/>
        </p:nvSpPr>
        <p:spPr>
          <a:xfrm>
            <a:off x="2580552" y="1788488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6"/>
          <p:cNvSpPr/>
          <p:nvPr/>
        </p:nvSpPr>
        <p:spPr>
          <a:xfrm>
            <a:off x="3209352" y="1788488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6"/>
          <p:cNvSpPr txBox="1"/>
          <p:nvPr/>
        </p:nvSpPr>
        <p:spPr>
          <a:xfrm>
            <a:off x="1378563" y="1688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85" name="Google Shape;1085;p46"/>
          <p:cNvSpPr txBox="1"/>
          <p:nvPr/>
        </p:nvSpPr>
        <p:spPr>
          <a:xfrm>
            <a:off x="1979713" y="1688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86" name="Google Shape;1086;p46"/>
          <p:cNvSpPr txBox="1"/>
          <p:nvPr/>
        </p:nvSpPr>
        <p:spPr>
          <a:xfrm>
            <a:off x="2594525" y="1688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87" name="Google Shape;1087;p46"/>
          <p:cNvSpPr txBox="1"/>
          <p:nvPr/>
        </p:nvSpPr>
        <p:spPr>
          <a:xfrm>
            <a:off x="3209313" y="16889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88" name="Google Shape;1088;p46"/>
          <p:cNvSpPr txBox="1"/>
          <p:nvPr/>
        </p:nvSpPr>
        <p:spPr>
          <a:xfrm>
            <a:off x="65025" y="1788500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9" name="Google Shape;10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" y="6717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46"/>
          <p:cNvSpPr/>
          <p:nvPr/>
        </p:nvSpPr>
        <p:spPr>
          <a:xfrm>
            <a:off x="1382849" y="6548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6"/>
          <p:cNvSpPr/>
          <p:nvPr/>
        </p:nvSpPr>
        <p:spPr>
          <a:xfrm>
            <a:off x="1378275" y="1079750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6"/>
          <p:cNvSpPr/>
          <p:nvPr/>
        </p:nvSpPr>
        <p:spPr>
          <a:xfrm>
            <a:off x="1951752" y="1079750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6"/>
          <p:cNvSpPr/>
          <p:nvPr/>
        </p:nvSpPr>
        <p:spPr>
          <a:xfrm>
            <a:off x="2580552" y="1079750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46"/>
          <p:cNvSpPr/>
          <p:nvPr/>
        </p:nvSpPr>
        <p:spPr>
          <a:xfrm>
            <a:off x="3209352" y="1079750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6"/>
          <p:cNvSpPr txBox="1"/>
          <p:nvPr/>
        </p:nvSpPr>
        <p:spPr>
          <a:xfrm>
            <a:off x="1378563" y="980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96" name="Google Shape;1096;p46"/>
          <p:cNvSpPr txBox="1"/>
          <p:nvPr/>
        </p:nvSpPr>
        <p:spPr>
          <a:xfrm>
            <a:off x="1979713" y="980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97" name="Google Shape;1097;p46"/>
          <p:cNvSpPr txBox="1"/>
          <p:nvPr/>
        </p:nvSpPr>
        <p:spPr>
          <a:xfrm>
            <a:off x="2594525" y="980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98" name="Google Shape;1098;p46"/>
          <p:cNvSpPr txBox="1"/>
          <p:nvPr/>
        </p:nvSpPr>
        <p:spPr>
          <a:xfrm>
            <a:off x="3209313" y="980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099" name="Google Shape;1099;p46"/>
          <p:cNvSpPr txBox="1"/>
          <p:nvPr/>
        </p:nvSpPr>
        <p:spPr>
          <a:xfrm>
            <a:off x="20025" y="1079750"/>
            <a:ext cx="127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46"/>
          <p:cNvSpPr/>
          <p:nvPr/>
        </p:nvSpPr>
        <p:spPr>
          <a:xfrm>
            <a:off x="1139994" y="12883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01" name="Google Shape;1101;p46"/>
          <p:cNvSpPr/>
          <p:nvPr/>
        </p:nvSpPr>
        <p:spPr>
          <a:xfrm>
            <a:off x="1737519" y="12883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02" name="Google Shape;1102;p46"/>
          <p:cNvSpPr/>
          <p:nvPr/>
        </p:nvSpPr>
        <p:spPr>
          <a:xfrm>
            <a:off x="2335044" y="12883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03" name="Google Shape;1103;p46"/>
          <p:cNvSpPr/>
          <p:nvPr/>
        </p:nvSpPr>
        <p:spPr>
          <a:xfrm>
            <a:off x="2974919" y="12883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1104" name="Google Shape;1104;p46"/>
          <p:cNvCxnSpPr/>
          <p:nvPr/>
        </p:nvCxnSpPr>
        <p:spPr>
          <a:xfrm flipH="1">
            <a:off x="1531996" y="3508513"/>
            <a:ext cx="3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46"/>
          <p:cNvCxnSpPr/>
          <p:nvPr/>
        </p:nvCxnSpPr>
        <p:spPr>
          <a:xfrm>
            <a:off x="1532296" y="3508513"/>
            <a:ext cx="6399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46"/>
          <p:cNvCxnSpPr/>
          <p:nvPr/>
        </p:nvCxnSpPr>
        <p:spPr>
          <a:xfrm>
            <a:off x="1532296" y="3508513"/>
            <a:ext cx="129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46"/>
          <p:cNvCxnSpPr/>
          <p:nvPr/>
        </p:nvCxnSpPr>
        <p:spPr>
          <a:xfrm>
            <a:off x="1532296" y="3508513"/>
            <a:ext cx="19488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46"/>
          <p:cNvCxnSpPr/>
          <p:nvPr/>
        </p:nvCxnSpPr>
        <p:spPr>
          <a:xfrm flipH="1" rot="10800000">
            <a:off x="1531950" y="3509447"/>
            <a:ext cx="640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46"/>
          <p:cNvCxnSpPr/>
          <p:nvPr/>
        </p:nvCxnSpPr>
        <p:spPr>
          <a:xfrm flipH="1" rot="10800000">
            <a:off x="1531950" y="3509447"/>
            <a:ext cx="12948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46"/>
          <p:cNvCxnSpPr/>
          <p:nvPr/>
        </p:nvCxnSpPr>
        <p:spPr>
          <a:xfrm flipH="1" rot="10800000">
            <a:off x="1531950" y="3509447"/>
            <a:ext cx="19494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46"/>
          <p:cNvCxnSpPr/>
          <p:nvPr/>
        </p:nvCxnSpPr>
        <p:spPr>
          <a:xfrm>
            <a:off x="2172041" y="350975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46"/>
          <p:cNvCxnSpPr/>
          <p:nvPr/>
        </p:nvCxnSpPr>
        <p:spPr>
          <a:xfrm flipH="1" rot="10800000">
            <a:off x="2172041" y="350944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46"/>
          <p:cNvCxnSpPr/>
          <p:nvPr/>
        </p:nvCxnSpPr>
        <p:spPr>
          <a:xfrm>
            <a:off x="2172041" y="350975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46"/>
          <p:cNvCxnSpPr/>
          <p:nvPr/>
        </p:nvCxnSpPr>
        <p:spPr>
          <a:xfrm flipH="1" rot="10800000">
            <a:off x="2826680" y="350944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46"/>
          <p:cNvCxnSpPr/>
          <p:nvPr/>
        </p:nvCxnSpPr>
        <p:spPr>
          <a:xfrm>
            <a:off x="2826680" y="350975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46"/>
          <p:cNvCxnSpPr/>
          <p:nvPr/>
        </p:nvCxnSpPr>
        <p:spPr>
          <a:xfrm>
            <a:off x="2826680" y="350975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46"/>
          <p:cNvCxnSpPr/>
          <p:nvPr/>
        </p:nvCxnSpPr>
        <p:spPr>
          <a:xfrm rot="10800000">
            <a:off x="3481293" y="3509430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46"/>
          <p:cNvCxnSpPr/>
          <p:nvPr/>
        </p:nvCxnSpPr>
        <p:spPr>
          <a:xfrm rot="10800000">
            <a:off x="2172093" y="3509430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46"/>
          <p:cNvCxnSpPr/>
          <p:nvPr/>
        </p:nvCxnSpPr>
        <p:spPr>
          <a:xfrm flipH="1" rot="10800000">
            <a:off x="2172041" y="3509447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Encoder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Multi-Head 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50" y="1951250"/>
            <a:ext cx="3605825" cy="30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47"/>
          <p:cNvSpPr txBox="1"/>
          <p:nvPr/>
        </p:nvSpPr>
        <p:spPr>
          <a:xfrm>
            <a:off x="370550" y="1088525"/>
            <a:ext cx="503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Разные головы self-attention “обращают внимание” на разные токены и разную информацию в них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28" name="Google Shape;1128;p47"/>
          <p:cNvSpPr/>
          <p:nvPr/>
        </p:nvSpPr>
        <p:spPr>
          <a:xfrm>
            <a:off x="397000" y="1826250"/>
            <a:ext cx="1773300" cy="125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Multi-Head 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8"/>
          <p:cNvSpPr txBox="1"/>
          <p:nvPr/>
        </p:nvSpPr>
        <p:spPr>
          <a:xfrm>
            <a:off x="370550" y="1088525"/>
            <a:ext cx="503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Разные головы self-attention “обращают внимание” на разные токены и разную информацию в них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35" name="Google Shape;1135;p48"/>
          <p:cNvSpPr/>
          <p:nvPr/>
        </p:nvSpPr>
        <p:spPr>
          <a:xfrm>
            <a:off x="397000" y="1826250"/>
            <a:ext cx="1773300" cy="125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6" name="Google Shape;11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27" y="1951250"/>
            <a:ext cx="3760400" cy="29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Transformer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0" y="2421775"/>
            <a:ext cx="2072597" cy="26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49"/>
          <p:cNvSpPr txBox="1"/>
          <p:nvPr/>
        </p:nvSpPr>
        <p:spPr>
          <a:xfrm>
            <a:off x="426400" y="1005775"/>
            <a:ext cx="3996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Мы почти собрали Encoder.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Чего не хватает: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Positional Encoding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0"/>
          <p:cNvSpPr txBox="1"/>
          <p:nvPr/>
        </p:nvSpPr>
        <p:spPr>
          <a:xfrm>
            <a:off x="1226331" y="462029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50"/>
          <p:cNvSpPr txBox="1"/>
          <p:nvPr/>
        </p:nvSpPr>
        <p:spPr>
          <a:xfrm>
            <a:off x="65025" y="4451463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0" name="Google Shape;11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" y="35356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50"/>
          <p:cNvSpPr txBox="1"/>
          <p:nvPr/>
        </p:nvSpPr>
        <p:spPr>
          <a:xfrm>
            <a:off x="65025" y="3782103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50"/>
          <p:cNvSpPr/>
          <p:nvPr/>
        </p:nvSpPr>
        <p:spPr>
          <a:xfrm>
            <a:off x="1382849" y="35187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50"/>
          <p:cNvSpPr/>
          <p:nvPr/>
        </p:nvSpPr>
        <p:spPr>
          <a:xfrm>
            <a:off x="1378275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195175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50"/>
          <p:cNvSpPr/>
          <p:nvPr/>
        </p:nvSpPr>
        <p:spPr>
          <a:xfrm>
            <a:off x="258055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50"/>
          <p:cNvSpPr/>
          <p:nvPr/>
        </p:nvSpPr>
        <p:spPr>
          <a:xfrm>
            <a:off x="320935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50"/>
          <p:cNvSpPr txBox="1"/>
          <p:nvPr/>
        </p:nvSpPr>
        <p:spPr>
          <a:xfrm>
            <a:off x="137856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58" name="Google Shape;1158;p50"/>
          <p:cNvSpPr txBox="1"/>
          <p:nvPr/>
        </p:nvSpPr>
        <p:spPr>
          <a:xfrm>
            <a:off x="197971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59" name="Google Shape;1159;p50"/>
          <p:cNvSpPr txBox="1"/>
          <p:nvPr/>
        </p:nvSpPr>
        <p:spPr>
          <a:xfrm>
            <a:off x="2594525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60" name="Google Shape;1160;p50"/>
          <p:cNvSpPr txBox="1"/>
          <p:nvPr/>
        </p:nvSpPr>
        <p:spPr>
          <a:xfrm>
            <a:off x="3209313" y="3844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61" name="Google Shape;1161;p50"/>
          <p:cNvSpPr/>
          <p:nvPr/>
        </p:nvSpPr>
        <p:spPr>
          <a:xfrm>
            <a:off x="1382849" y="279554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50"/>
          <p:cNvSpPr/>
          <p:nvPr/>
        </p:nvSpPr>
        <p:spPr>
          <a:xfrm>
            <a:off x="1378275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50"/>
          <p:cNvSpPr/>
          <p:nvPr/>
        </p:nvSpPr>
        <p:spPr>
          <a:xfrm>
            <a:off x="195175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50"/>
          <p:cNvSpPr/>
          <p:nvPr/>
        </p:nvSpPr>
        <p:spPr>
          <a:xfrm>
            <a:off x="258055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50"/>
          <p:cNvSpPr/>
          <p:nvPr/>
        </p:nvSpPr>
        <p:spPr>
          <a:xfrm>
            <a:off x="3209352" y="32204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50"/>
          <p:cNvSpPr txBox="1"/>
          <p:nvPr/>
        </p:nvSpPr>
        <p:spPr>
          <a:xfrm>
            <a:off x="1378888" y="3120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67" name="Google Shape;1167;p50"/>
          <p:cNvSpPr txBox="1"/>
          <p:nvPr/>
        </p:nvSpPr>
        <p:spPr>
          <a:xfrm>
            <a:off x="1979713" y="31209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68" name="Google Shape;1168;p50"/>
          <p:cNvSpPr txBox="1"/>
          <p:nvPr/>
        </p:nvSpPr>
        <p:spPr>
          <a:xfrm>
            <a:off x="2594525" y="31209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69" name="Google Shape;1169;p50"/>
          <p:cNvSpPr txBox="1"/>
          <p:nvPr/>
        </p:nvSpPr>
        <p:spPr>
          <a:xfrm>
            <a:off x="3209313" y="31209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70" name="Google Shape;1170;p50"/>
          <p:cNvSpPr txBox="1"/>
          <p:nvPr/>
        </p:nvSpPr>
        <p:spPr>
          <a:xfrm>
            <a:off x="32150" y="3112725"/>
            <a:ext cx="140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Multi-Head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1" name="Google Shape;11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" y="210591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50"/>
          <p:cNvSpPr/>
          <p:nvPr/>
        </p:nvSpPr>
        <p:spPr>
          <a:xfrm>
            <a:off x="1382849" y="20890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50"/>
          <p:cNvSpPr/>
          <p:nvPr/>
        </p:nvSpPr>
        <p:spPr>
          <a:xfrm>
            <a:off x="1378275" y="2513937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50"/>
          <p:cNvSpPr/>
          <p:nvPr/>
        </p:nvSpPr>
        <p:spPr>
          <a:xfrm>
            <a:off x="195175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50"/>
          <p:cNvSpPr/>
          <p:nvPr/>
        </p:nvSpPr>
        <p:spPr>
          <a:xfrm>
            <a:off x="258055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50"/>
          <p:cNvSpPr/>
          <p:nvPr/>
        </p:nvSpPr>
        <p:spPr>
          <a:xfrm>
            <a:off x="3209352" y="2513938"/>
            <a:ext cx="486000" cy="268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50"/>
          <p:cNvSpPr txBox="1"/>
          <p:nvPr/>
        </p:nvSpPr>
        <p:spPr>
          <a:xfrm>
            <a:off x="1378563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78" name="Google Shape;1178;p50"/>
          <p:cNvSpPr txBox="1"/>
          <p:nvPr/>
        </p:nvSpPr>
        <p:spPr>
          <a:xfrm>
            <a:off x="1979713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79" name="Google Shape;1179;p50"/>
          <p:cNvSpPr txBox="1"/>
          <p:nvPr/>
        </p:nvSpPr>
        <p:spPr>
          <a:xfrm>
            <a:off x="2594525" y="24144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80" name="Google Shape;1180;p50"/>
          <p:cNvSpPr txBox="1"/>
          <p:nvPr/>
        </p:nvSpPr>
        <p:spPr>
          <a:xfrm>
            <a:off x="3209313" y="24144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81" name="Google Shape;1181;p50"/>
          <p:cNvSpPr/>
          <p:nvPr/>
        </p:nvSpPr>
        <p:spPr>
          <a:xfrm>
            <a:off x="1164044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82" name="Google Shape;1182;p50"/>
          <p:cNvSpPr/>
          <p:nvPr/>
        </p:nvSpPr>
        <p:spPr>
          <a:xfrm>
            <a:off x="1737519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83" name="Google Shape;1183;p50"/>
          <p:cNvSpPr/>
          <p:nvPr/>
        </p:nvSpPr>
        <p:spPr>
          <a:xfrm>
            <a:off x="2356231" y="2662175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84" name="Google Shape;1184;p50"/>
          <p:cNvSpPr/>
          <p:nvPr/>
        </p:nvSpPr>
        <p:spPr>
          <a:xfrm>
            <a:off x="2974919" y="2662113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85" name="Google Shape;1185;p50"/>
          <p:cNvSpPr txBox="1"/>
          <p:nvPr/>
        </p:nvSpPr>
        <p:spPr>
          <a:xfrm>
            <a:off x="65025" y="2568125"/>
            <a:ext cx="127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6" name="Google Shape;11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" y="138046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50"/>
          <p:cNvSpPr/>
          <p:nvPr/>
        </p:nvSpPr>
        <p:spPr>
          <a:xfrm>
            <a:off x="1382849" y="136361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50"/>
          <p:cNvSpPr/>
          <p:nvPr/>
        </p:nvSpPr>
        <p:spPr>
          <a:xfrm>
            <a:off x="1378275" y="1788487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0"/>
          <p:cNvSpPr/>
          <p:nvPr/>
        </p:nvSpPr>
        <p:spPr>
          <a:xfrm>
            <a:off x="1951752" y="1788488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50"/>
          <p:cNvSpPr/>
          <p:nvPr/>
        </p:nvSpPr>
        <p:spPr>
          <a:xfrm>
            <a:off x="2580552" y="1788488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50"/>
          <p:cNvSpPr/>
          <p:nvPr/>
        </p:nvSpPr>
        <p:spPr>
          <a:xfrm>
            <a:off x="3209352" y="1788488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50"/>
          <p:cNvSpPr txBox="1"/>
          <p:nvPr/>
        </p:nvSpPr>
        <p:spPr>
          <a:xfrm>
            <a:off x="1378563" y="1688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93" name="Google Shape;1193;p50"/>
          <p:cNvSpPr txBox="1"/>
          <p:nvPr/>
        </p:nvSpPr>
        <p:spPr>
          <a:xfrm>
            <a:off x="1979713" y="1688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94" name="Google Shape;1194;p50"/>
          <p:cNvSpPr txBox="1"/>
          <p:nvPr/>
        </p:nvSpPr>
        <p:spPr>
          <a:xfrm>
            <a:off x="2594525" y="1688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95" name="Google Shape;1195;p50"/>
          <p:cNvSpPr txBox="1"/>
          <p:nvPr/>
        </p:nvSpPr>
        <p:spPr>
          <a:xfrm>
            <a:off x="3209313" y="16889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196" name="Google Shape;1196;p50"/>
          <p:cNvSpPr txBox="1"/>
          <p:nvPr/>
        </p:nvSpPr>
        <p:spPr>
          <a:xfrm>
            <a:off x="65025" y="1788500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7" name="Google Shape;11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" y="6717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50"/>
          <p:cNvSpPr/>
          <p:nvPr/>
        </p:nvSpPr>
        <p:spPr>
          <a:xfrm>
            <a:off x="1382849" y="6548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50"/>
          <p:cNvSpPr/>
          <p:nvPr/>
        </p:nvSpPr>
        <p:spPr>
          <a:xfrm>
            <a:off x="1378275" y="1079750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50"/>
          <p:cNvSpPr/>
          <p:nvPr/>
        </p:nvSpPr>
        <p:spPr>
          <a:xfrm>
            <a:off x="1951752" y="1079750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50"/>
          <p:cNvSpPr/>
          <p:nvPr/>
        </p:nvSpPr>
        <p:spPr>
          <a:xfrm>
            <a:off x="2580552" y="1079750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50"/>
          <p:cNvSpPr/>
          <p:nvPr/>
        </p:nvSpPr>
        <p:spPr>
          <a:xfrm>
            <a:off x="3209352" y="1079750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50"/>
          <p:cNvSpPr txBox="1"/>
          <p:nvPr/>
        </p:nvSpPr>
        <p:spPr>
          <a:xfrm>
            <a:off x="1378563" y="980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04" name="Google Shape;1204;p50"/>
          <p:cNvSpPr txBox="1"/>
          <p:nvPr/>
        </p:nvSpPr>
        <p:spPr>
          <a:xfrm>
            <a:off x="1979713" y="980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05" name="Google Shape;1205;p50"/>
          <p:cNvSpPr txBox="1"/>
          <p:nvPr/>
        </p:nvSpPr>
        <p:spPr>
          <a:xfrm>
            <a:off x="2594525" y="980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06" name="Google Shape;1206;p50"/>
          <p:cNvSpPr txBox="1"/>
          <p:nvPr/>
        </p:nvSpPr>
        <p:spPr>
          <a:xfrm>
            <a:off x="3209313" y="980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07" name="Google Shape;1207;p50"/>
          <p:cNvSpPr txBox="1"/>
          <p:nvPr/>
        </p:nvSpPr>
        <p:spPr>
          <a:xfrm>
            <a:off x="20025" y="1079750"/>
            <a:ext cx="127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50"/>
          <p:cNvSpPr/>
          <p:nvPr/>
        </p:nvSpPr>
        <p:spPr>
          <a:xfrm>
            <a:off x="1139994" y="12883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09" name="Google Shape;1209;p50"/>
          <p:cNvSpPr/>
          <p:nvPr/>
        </p:nvSpPr>
        <p:spPr>
          <a:xfrm>
            <a:off x="1737519" y="12883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10" name="Google Shape;1210;p50"/>
          <p:cNvSpPr/>
          <p:nvPr/>
        </p:nvSpPr>
        <p:spPr>
          <a:xfrm>
            <a:off x="2335044" y="12883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11" name="Google Shape;1211;p50"/>
          <p:cNvSpPr/>
          <p:nvPr/>
        </p:nvSpPr>
        <p:spPr>
          <a:xfrm>
            <a:off x="2974919" y="1288300"/>
            <a:ext cx="214225" cy="1385125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1212" name="Google Shape;1212;p50"/>
          <p:cNvCxnSpPr/>
          <p:nvPr/>
        </p:nvCxnSpPr>
        <p:spPr>
          <a:xfrm flipH="1">
            <a:off x="1531996" y="3508513"/>
            <a:ext cx="3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50"/>
          <p:cNvCxnSpPr/>
          <p:nvPr/>
        </p:nvCxnSpPr>
        <p:spPr>
          <a:xfrm>
            <a:off x="1532296" y="3508513"/>
            <a:ext cx="6399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50"/>
          <p:cNvCxnSpPr/>
          <p:nvPr/>
        </p:nvCxnSpPr>
        <p:spPr>
          <a:xfrm>
            <a:off x="1532296" y="3508513"/>
            <a:ext cx="129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50"/>
          <p:cNvCxnSpPr/>
          <p:nvPr/>
        </p:nvCxnSpPr>
        <p:spPr>
          <a:xfrm>
            <a:off x="1532296" y="3508513"/>
            <a:ext cx="19488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50"/>
          <p:cNvCxnSpPr/>
          <p:nvPr/>
        </p:nvCxnSpPr>
        <p:spPr>
          <a:xfrm flipH="1" rot="10800000">
            <a:off x="1531950" y="3509447"/>
            <a:ext cx="640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50"/>
          <p:cNvCxnSpPr/>
          <p:nvPr/>
        </p:nvCxnSpPr>
        <p:spPr>
          <a:xfrm flipH="1" rot="10800000">
            <a:off x="1531950" y="3509447"/>
            <a:ext cx="12948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8" name="Google Shape;1218;p50"/>
          <p:cNvCxnSpPr/>
          <p:nvPr/>
        </p:nvCxnSpPr>
        <p:spPr>
          <a:xfrm flipH="1" rot="10800000">
            <a:off x="1531950" y="3509447"/>
            <a:ext cx="19494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p50"/>
          <p:cNvCxnSpPr/>
          <p:nvPr/>
        </p:nvCxnSpPr>
        <p:spPr>
          <a:xfrm>
            <a:off x="2172041" y="350975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p50"/>
          <p:cNvCxnSpPr/>
          <p:nvPr/>
        </p:nvCxnSpPr>
        <p:spPr>
          <a:xfrm flipH="1" rot="10800000">
            <a:off x="2172041" y="350944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50"/>
          <p:cNvCxnSpPr/>
          <p:nvPr/>
        </p:nvCxnSpPr>
        <p:spPr>
          <a:xfrm>
            <a:off x="2172041" y="350975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50"/>
          <p:cNvCxnSpPr/>
          <p:nvPr/>
        </p:nvCxnSpPr>
        <p:spPr>
          <a:xfrm flipH="1" rot="10800000">
            <a:off x="2826680" y="350944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50"/>
          <p:cNvCxnSpPr/>
          <p:nvPr/>
        </p:nvCxnSpPr>
        <p:spPr>
          <a:xfrm>
            <a:off x="2826680" y="3509757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p50"/>
          <p:cNvCxnSpPr/>
          <p:nvPr/>
        </p:nvCxnSpPr>
        <p:spPr>
          <a:xfrm>
            <a:off x="2826680" y="3509757"/>
            <a:ext cx="6546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50"/>
          <p:cNvCxnSpPr/>
          <p:nvPr/>
        </p:nvCxnSpPr>
        <p:spPr>
          <a:xfrm rot="10800000">
            <a:off x="3481293" y="3509430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6" name="Google Shape;1226;p50"/>
          <p:cNvCxnSpPr/>
          <p:nvPr/>
        </p:nvCxnSpPr>
        <p:spPr>
          <a:xfrm rot="10800000">
            <a:off x="2172093" y="3509430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7" name="Google Shape;1227;p50"/>
          <p:cNvCxnSpPr/>
          <p:nvPr/>
        </p:nvCxnSpPr>
        <p:spPr>
          <a:xfrm flipH="1" rot="10800000">
            <a:off x="2172041" y="3509447"/>
            <a:ext cx="13092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8" name="Google Shape;1228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Encoder</a:t>
            </a:r>
            <a:endParaRPr/>
          </a:p>
        </p:txBody>
      </p:sp>
      <p:sp>
        <p:nvSpPr>
          <p:cNvPr id="1229" name="Google Shape;1229;p50"/>
          <p:cNvSpPr txBox="1"/>
          <p:nvPr/>
        </p:nvSpPr>
        <p:spPr>
          <a:xfrm>
            <a:off x="4135800" y="987600"/>
            <a:ext cx="33261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Наша сеть не получает информацию о порядке следования токенов в предложении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Но эта информация важна для понимания смысла эмбеддингов и обновления информации о них: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ld Standard TT"/>
              <a:buChar char="-"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cat runs horse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ld Standard TT"/>
              <a:buChar char="-"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horse runs cat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51"/>
          <p:cNvSpPr txBox="1"/>
          <p:nvPr/>
        </p:nvSpPr>
        <p:spPr>
          <a:xfrm>
            <a:off x="81725" y="3213678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Positional Encodings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51"/>
          <p:cNvSpPr txBox="1"/>
          <p:nvPr/>
        </p:nvSpPr>
        <p:spPr>
          <a:xfrm>
            <a:off x="65025" y="2510025"/>
            <a:ext cx="152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Эмбеддинги с временным сигналом</a:t>
            </a:r>
            <a:r>
              <a:rPr lang="en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51"/>
          <p:cNvSpPr txBox="1"/>
          <p:nvPr/>
        </p:nvSpPr>
        <p:spPr>
          <a:xfrm>
            <a:off x="1226331" y="462029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51"/>
          <p:cNvSpPr txBox="1"/>
          <p:nvPr/>
        </p:nvSpPr>
        <p:spPr>
          <a:xfrm>
            <a:off x="65025" y="4451463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9" name="Google Shape;12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25" y="35356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51"/>
          <p:cNvSpPr txBox="1"/>
          <p:nvPr/>
        </p:nvSpPr>
        <p:spPr>
          <a:xfrm>
            <a:off x="65025" y="3782103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51"/>
          <p:cNvSpPr/>
          <p:nvPr/>
        </p:nvSpPr>
        <p:spPr>
          <a:xfrm>
            <a:off x="1382849" y="35187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51"/>
          <p:cNvSpPr/>
          <p:nvPr/>
        </p:nvSpPr>
        <p:spPr>
          <a:xfrm>
            <a:off x="1378275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51"/>
          <p:cNvSpPr/>
          <p:nvPr/>
        </p:nvSpPr>
        <p:spPr>
          <a:xfrm>
            <a:off x="195175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51"/>
          <p:cNvSpPr/>
          <p:nvPr/>
        </p:nvSpPr>
        <p:spPr>
          <a:xfrm>
            <a:off x="258055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51"/>
          <p:cNvSpPr/>
          <p:nvPr/>
        </p:nvSpPr>
        <p:spPr>
          <a:xfrm>
            <a:off x="3209352" y="394365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51"/>
          <p:cNvSpPr txBox="1"/>
          <p:nvPr/>
        </p:nvSpPr>
        <p:spPr>
          <a:xfrm>
            <a:off x="137856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47" name="Google Shape;1247;p51"/>
          <p:cNvSpPr txBox="1"/>
          <p:nvPr/>
        </p:nvSpPr>
        <p:spPr>
          <a:xfrm>
            <a:off x="1979713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48" name="Google Shape;1248;p51"/>
          <p:cNvSpPr txBox="1"/>
          <p:nvPr/>
        </p:nvSpPr>
        <p:spPr>
          <a:xfrm>
            <a:off x="2594525" y="38441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49" name="Google Shape;1249;p51"/>
          <p:cNvSpPr txBox="1"/>
          <p:nvPr/>
        </p:nvSpPr>
        <p:spPr>
          <a:xfrm>
            <a:off x="3209313" y="3844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50" name="Google Shape;1250;p51"/>
          <p:cNvSpPr/>
          <p:nvPr/>
        </p:nvSpPr>
        <p:spPr>
          <a:xfrm>
            <a:off x="1378275" y="3341037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1"/>
          <p:cNvSpPr txBox="1"/>
          <p:nvPr/>
        </p:nvSpPr>
        <p:spPr>
          <a:xfrm>
            <a:off x="1378563" y="3241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p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52" name="Google Shape;1252;p51"/>
          <p:cNvSpPr/>
          <p:nvPr/>
        </p:nvSpPr>
        <p:spPr>
          <a:xfrm>
            <a:off x="1979425" y="3341037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51"/>
          <p:cNvSpPr txBox="1"/>
          <p:nvPr/>
        </p:nvSpPr>
        <p:spPr>
          <a:xfrm>
            <a:off x="1979713" y="3241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p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54" name="Google Shape;1254;p51"/>
          <p:cNvSpPr/>
          <p:nvPr/>
        </p:nvSpPr>
        <p:spPr>
          <a:xfrm>
            <a:off x="2580575" y="3341037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51"/>
          <p:cNvSpPr txBox="1"/>
          <p:nvPr/>
        </p:nvSpPr>
        <p:spPr>
          <a:xfrm>
            <a:off x="2580863" y="3241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p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56" name="Google Shape;1256;p51"/>
          <p:cNvSpPr/>
          <p:nvPr/>
        </p:nvSpPr>
        <p:spPr>
          <a:xfrm>
            <a:off x="3181725" y="3341037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51"/>
          <p:cNvSpPr txBox="1"/>
          <p:nvPr/>
        </p:nvSpPr>
        <p:spPr>
          <a:xfrm>
            <a:off x="3182013" y="3241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p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58" name="Google Shape;1258;p51"/>
          <p:cNvSpPr txBox="1"/>
          <p:nvPr/>
        </p:nvSpPr>
        <p:spPr>
          <a:xfrm>
            <a:off x="1302375" y="3541100"/>
            <a:ext cx="268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</a:rPr>
              <a:t>    +        +       +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9" name="Google Shape;1259;p51"/>
          <p:cNvSpPr txBox="1"/>
          <p:nvPr/>
        </p:nvSpPr>
        <p:spPr>
          <a:xfrm>
            <a:off x="1302375" y="2879325"/>
            <a:ext cx="268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=         =       =        =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60" name="Google Shape;1260;p51"/>
          <p:cNvSpPr/>
          <p:nvPr/>
        </p:nvSpPr>
        <p:spPr>
          <a:xfrm>
            <a:off x="1350350" y="2631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51"/>
          <p:cNvSpPr/>
          <p:nvPr/>
        </p:nvSpPr>
        <p:spPr>
          <a:xfrm>
            <a:off x="1923827" y="2631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51"/>
          <p:cNvSpPr/>
          <p:nvPr/>
        </p:nvSpPr>
        <p:spPr>
          <a:xfrm>
            <a:off x="2552627" y="2631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1"/>
          <p:cNvSpPr/>
          <p:nvPr/>
        </p:nvSpPr>
        <p:spPr>
          <a:xfrm>
            <a:off x="3181427" y="263175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1"/>
          <p:cNvSpPr txBox="1"/>
          <p:nvPr/>
        </p:nvSpPr>
        <p:spPr>
          <a:xfrm>
            <a:off x="1350638" y="2532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65" name="Google Shape;1265;p51"/>
          <p:cNvSpPr txBox="1"/>
          <p:nvPr/>
        </p:nvSpPr>
        <p:spPr>
          <a:xfrm>
            <a:off x="1951788" y="2532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66" name="Google Shape;1266;p51"/>
          <p:cNvSpPr txBox="1"/>
          <p:nvPr/>
        </p:nvSpPr>
        <p:spPr>
          <a:xfrm>
            <a:off x="2566600" y="25322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67" name="Google Shape;1267;p51"/>
          <p:cNvSpPr txBox="1"/>
          <p:nvPr/>
        </p:nvSpPr>
        <p:spPr>
          <a:xfrm>
            <a:off x="3181388" y="2532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52"/>
          <p:cNvSpPr/>
          <p:nvPr/>
        </p:nvSpPr>
        <p:spPr>
          <a:xfrm>
            <a:off x="374900" y="1833312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52"/>
          <p:cNvSpPr txBox="1"/>
          <p:nvPr/>
        </p:nvSpPr>
        <p:spPr>
          <a:xfrm>
            <a:off x="375188" y="17338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t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75" name="Google Shape;1275;p52"/>
          <p:cNvSpPr txBox="1"/>
          <p:nvPr/>
        </p:nvSpPr>
        <p:spPr>
          <a:xfrm>
            <a:off x="887500" y="1701330"/>
            <a:ext cx="5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76" name="Google Shape;1276;p52"/>
          <p:cNvSpPr/>
          <p:nvPr/>
        </p:nvSpPr>
        <p:spPr>
          <a:xfrm>
            <a:off x="1321084" y="1335600"/>
            <a:ext cx="256200" cy="1238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52"/>
          <p:cNvCxnSpPr/>
          <p:nvPr/>
        </p:nvCxnSpPr>
        <p:spPr>
          <a:xfrm>
            <a:off x="1340769" y="1568195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52"/>
          <p:cNvCxnSpPr/>
          <p:nvPr/>
        </p:nvCxnSpPr>
        <p:spPr>
          <a:xfrm>
            <a:off x="1340769" y="1846129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52"/>
          <p:cNvCxnSpPr/>
          <p:nvPr/>
        </p:nvCxnSpPr>
        <p:spPr>
          <a:xfrm>
            <a:off x="1340769" y="2107981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52"/>
          <p:cNvCxnSpPr/>
          <p:nvPr/>
        </p:nvCxnSpPr>
        <p:spPr>
          <a:xfrm>
            <a:off x="1340769" y="232765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1" name="Google Shape;1281;p52"/>
          <p:cNvSpPr/>
          <p:nvPr/>
        </p:nvSpPr>
        <p:spPr>
          <a:xfrm>
            <a:off x="2188825" y="1832462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52"/>
          <p:cNvSpPr txBox="1"/>
          <p:nvPr/>
        </p:nvSpPr>
        <p:spPr>
          <a:xfrm>
            <a:off x="2189113" y="17329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p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t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283" name="Google Shape;1283;p52"/>
          <p:cNvSpPr txBox="1"/>
          <p:nvPr/>
        </p:nvSpPr>
        <p:spPr>
          <a:xfrm>
            <a:off x="2701425" y="1756779"/>
            <a:ext cx="56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84" name="Google Shape;1284;p52"/>
          <p:cNvSpPr/>
          <p:nvPr/>
        </p:nvSpPr>
        <p:spPr>
          <a:xfrm>
            <a:off x="3153027" y="1379125"/>
            <a:ext cx="266700" cy="1278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5" name="Google Shape;1285;p52"/>
          <p:cNvCxnSpPr/>
          <p:nvPr/>
        </p:nvCxnSpPr>
        <p:spPr>
          <a:xfrm>
            <a:off x="3173531" y="1619304"/>
            <a:ext cx="26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52"/>
          <p:cNvCxnSpPr/>
          <p:nvPr/>
        </p:nvCxnSpPr>
        <p:spPr>
          <a:xfrm>
            <a:off x="3173531" y="1906299"/>
            <a:ext cx="26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52"/>
          <p:cNvCxnSpPr/>
          <p:nvPr/>
        </p:nvCxnSpPr>
        <p:spPr>
          <a:xfrm>
            <a:off x="3173531" y="2176688"/>
            <a:ext cx="26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52"/>
          <p:cNvCxnSpPr/>
          <p:nvPr/>
        </p:nvCxnSpPr>
        <p:spPr>
          <a:xfrm>
            <a:off x="3173531" y="2403519"/>
            <a:ext cx="26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9" name="Google Shape;1289;p52"/>
          <p:cNvSpPr txBox="1"/>
          <p:nvPr/>
        </p:nvSpPr>
        <p:spPr>
          <a:xfrm>
            <a:off x="3466813" y="1271125"/>
            <a:ext cx="48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p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t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</a:rPr>
              <a:t>p</a:t>
            </a:r>
            <a:r>
              <a:rPr baseline="30000" i="1" lang="en" sz="1500">
                <a:solidFill>
                  <a:schemeClr val="dk2"/>
                </a:solidFill>
              </a:rPr>
              <a:t>e</a:t>
            </a:r>
            <a:r>
              <a:rPr baseline="-25000" i="1" lang="en" sz="1500">
                <a:solidFill>
                  <a:schemeClr val="dk2"/>
                </a:solidFill>
              </a:rPr>
              <a:t>t</a:t>
            </a:r>
            <a:r>
              <a:rPr baseline="-25000" i="1" lang="en" sz="1500">
                <a:solidFill>
                  <a:schemeClr val="dk2"/>
                </a:solidFill>
              </a:rPr>
              <a:t>2</a:t>
            </a:r>
            <a:endParaRPr baseline="-25000" i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</a:rPr>
              <a:t>p</a:t>
            </a:r>
            <a:r>
              <a:rPr baseline="30000" i="1" lang="en" sz="1500">
                <a:solidFill>
                  <a:schemeClr val="dk2"/>
                </a:solidFill>
              </a:rPr>
              <a:t>e</a:t>
            </a:r>
            <a:r>
              <a:rPr baseline="-25000" i="1" lang="en" sz="1500">
                <a:solidFill>
                  <a:schemeClr val="dk2"/>
                </a:solidFill>
              </a:rPr>
              <a:t>t</a:t>
            </a:r>
            <a:r>
              <a:rPr baseline="-25000" i="1" lang="en" sz="1500">
                <a:solidFill>
                  <a:schemeClr val="dk2"/>
                </a:solidFill>
              </a:rPr>
              <a:t>3</a:t>
            </a:r>
            <a:r>
              <a:rPr i="1" lang="en" sz="1500">
                <a:solidFill>
                  <a:schemeClr val="dk2"/>
                </a:solidFill>
              </a:rPr>
              <a:t>p</a:t>
            </a:r>
            <a:r>
              <a:rPr baseline="30000" i="1" lang="en" sz="1500">
                <a:solidFill>
                  <a:schemeClr val="dk2"/>
                </a:solidFill>
              </a:rPr>
              <a:t>e</a:t>
            </a:r>
            <a:r>
              <a:rPr baseline="-25000" i="1" lang="en" sz="1500">
                <a:solidFill>
                  <a:schemeClr val="dk2"/>
                </a:solidFill>
              </a:rPr>
              <a:t>t</a:t>
            </a:r>
            <a:r>
              <a:rPr baseline="-25000" i="1" lang="en" sz="1500">
                <a:solidFill>
                  <a:schemeClr val="dk2"/>
                </a:solidFill>
              </a:rPr>
              <a:t>4</a:t>
            </a:r>
            <a:endParaRPr baseline="-25000" i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</a:rPr>
              <a:t>p</a:t>
            </a:r>
            <a:r>
              <a:rPr baseline="30000" i="1" lang="en" sz="1500">
                <a:solidFill>
                  <a:schemeClr val="dk2"/>
                </a:solidFill>
              </a:rPr>
              <a:t>e</a:t>
            </a:r>
            <a:r>
              <a:rPr baseline="-25000" i="1" lang="en" sz="1500">
                <a:solidFill>
                  <a:schemeClr val="dk2"/>
                </a:solidFill>
              </a:rPr>
              <a:t>t</a:t>
            </a:r>
            <a:r>
              <a:rPr baseline="-25000" i="1" lang="en" sz="1500">
                <a:solidFill>
                  <a:schemeClr val="dk2"/>
                </a:solidFill>
              </a:rPr>
              <a:t>5</a:t>
            </a:r>
            <a:endParaRPr baseline="-25000" i="1" sz="1500">
              <a:solidFill>
                <a:schemeClr val="dk2"/>
              </a:solidFill>
            </a:endParaRPr>
          </a:p>
        </p:txBody>
      </p:sp>
      <p:pic>
        <p:nvPicPr>
          <p:cNvPr id="1290" name="Google Shape;1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00" y="3740600"/>
            <a:ext cx="635467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944" y="3187750"/>
            <a:ext cx="2279855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300" y="3968276"/>
            <a:ext cx="2610425" cy="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52"/>
          <p:cNvSpPr/>
          <p:nvPr/>
        </p:nvSpPr>
        <p:spPr>
          <a:xfrm>
            <a:off x="1057350" y="3183800"/>
            <a:ext cx="141300" cy="147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75" y="1182200"/>
            <a:ext cx="6799926" cy="36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74" y="2048100"/>
            <a:ext cx="6954374" cy="23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54"/>
          <p:cNvSpPr txBox="1"/>
          <p:nvPr/>
        </p:nvSpPr>
        <p:spPr>
          <a:xfrm>
            <a:off x="352900" y="1201975"/>
            <a:ext cx="541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Почему функция positional encoding именно такая: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06" name="Google Shape;1306;p54"/>
          <p:cNvSpPr txBox="1"/>
          <p:nvPr/>
        </p:nvSpPr>
        <p:spPr>
          <a:xfrm>
            <a:off x="0" y="4804800"/>
            <a:ext cx="221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https://arxiv.org/pdf/1706.03762.pdf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07" name="Google Shape;130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Positional Encoding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Недостатки RNN </a:t>
            </a:r>
            <a:endParaRPr/>
          </a:p>
        </p:txBody>
      </p:sp>
      <p:sp>
        <p:nvSpPr>
          <p:cNvPr id="84" name="Google Shape;84;p19"/>
          <p:cNvSpPr txBox="1"/>
          <p:nvPr/>
        </p:nvSpPr>
        <p:spPr>
          <a:xfrm>
            <a:off x="352900" y="1064250"/>
            <a:ext cx="51081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на основе RNN очень медленный:</a:t>
            </a:r>
            <a:endParaRPr b="1"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Forward pass работает медленно, так как обрабатывает входящие токены последовательно;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Backward pass 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работает медленно, так как происходит распространение градиентов сквозь время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;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У RNN возникают проблемы во время обучения:</a:t>
            </a:r>
            <a:endParaRPr b="1"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Затухание/взрыв градиентов;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Плохая утилизация GPU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Transformer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5" y="2210025"/>
            <a:ext cx="2072597" cy="26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55"/>
          <p:cNvSpPr txBox="1"/>
          <p:nvPr/>
        </p:nvSpPr>
        <p:spPr>
          <a:xfrm>
            <a:off x="399950" y="1129275"/>
            <a:ext cx="399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Ура, мы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собрали Encoder!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15" name="Google Shape;1315;p55"/>
          <p:cNvSpPr txBox="1"/>
          <p:nvPr/>
        </p:nvSpPr>
        <p:spPr>
          <a:xfrm>
            <a:off x="2990825" y="2898825"/>
            <a:ext cx="17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16" name="Google Shape;1316;p55"/>
          <p:cNvSpPr/>
          <p:nvPr/>
        </p:nvSpPr>
        <p:spPr>
          <a:xfrm>
            <a:off x="2690875" y="2410725"/>
            <a:ext cx="141300" cy="137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Transformer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56"/>
          <p:cNvSpPr txBox="1"/>
          <p:nvPr/>
        </p:nvSpPr>
        <p:spPr>
          <a:xfrm>
            <a:off x="399950" y="979300"/>
            <a:ext cx="399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У 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могут быть несколько последовательно соединенных блоков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23" name="Google Shape;1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00" y="2292343"/>
            <a:ext cx="2181574" cy="27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56"/>
          <p:cNvSpPr/>
          <p:nvPr/>
        </p:nvSpPr>
        <p:spPr>
          <a:xfrm>
            <a:off x="1264216" y="2528874"/>
            <a:ext cx="1489200" cy="1291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56"/>
          <p:cNvSpPr/>
          <p:nvPr/>
        </p:nvSpPr>
        <p:spPr>
          <a:xfrm>
            <a:off x="1390429" y="3373030"/>
            <a:ext cx="1438800" cy="44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6" name="Google Shape;1326;p56"/>
          <p:cNvCxnSpPr>
            <a:stCxn id="1325" idx="0"/>
          </p:cNvCxnSpPr>
          <p:nvPr/>
        </p:nvCxnSpPr>
        <p:spPr>
          <a:xfrm rot="10800000">
            <a:off x="2105629" y="3248830"/>
            <a:ext cx="4200" cy="12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7" name="Google Shape;1327;p56"/>
          <p:cNvSpPr/>
          <p:nvPr/>
        </p:nvSpPr>
        <p:spPr>
          <a:xfrm>
            <a:off x="1390429" y="2802035"/>
            <a:ext cx="1438800" cy="44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56"/>
          <p:cNvSpPr/>
          <p:nvPr/>
        </p:nvSpPr>
        <p:spPr>
          <a:xfrm>
            <a:off x="1388284" y="1793825"/>
            <a:ext cx="1438800" cy="44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9" name="Google Shape;1329;p56"/>
          <p:cNvCxnSpPr>
            <a:stCxn id="1327" idx="0"/>
          </p:cNvCxnSpPr>
          <p:nvPr/>
        </p:nvCxnSpPr>
        <p:spPr>
          <a:xfrm rot="10800000">
            <a:off x="2105629" y="2628035"/>
            <a:ext cx="4200" cy="17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56"/>
          <p:cNvCxnSpPr/>
          <p:nvPr/>
        </p:nvCxnSpPr>
        <p:spPr>
          <a:xfrm rot="10800000">
            <a:off x="2107747" y="2240642"/>
            <a:ext cx="4200" cy="17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1" name="Google Shape;1331;p56"/>
          <p:cNvSpPr txBox="1"/>
          <p:nvPr/>
        </p:nvSpPr>
        <p:spPr>
          <a:xfrm>
            <a:off x="1874207" y="2274039"/>
            <a:ext cx="47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32" name="Google Shape;1332;p56"/>
          <p:cNvSpPr txBox="1"/>
          <p:nvPr/>
        </p:nvSpPr>
        <p:spPr>
          <a:xfrm>
            <a:off x="1388284" y="3422864"/>
            <a:ext cx="16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Encoder Block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3" name="Google Shape;1333;p56"/>
          <p:cNvSpPr txBox="1"/>
          <p:nvPr/>
        </p:nvSpPr>
        <p:spPr>
          <a:xfrm>
            <a:off x="1388284" y="2837775"/>
            <a:ext cx="16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Encoder Block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4" name="Google Shape;1334;p56"/>
          <p:cNvSpPr txBox="1"/>
          <p:nvPr/>
        </p:nvSpPr>
        <p:spPr>
          <a:xfrm>
            <a:off x="1388284" y="1829565"/>
            <a:ext cx="16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Encoder Block 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</a:t>
            </a:r>
            <a:endParaRPr/>
          </a:p>
        </p:txBody>
      </p:sp>
      <p:pic>
        <p:nvPicPr>
          <p:cNvPr id="1340" name="Google Shape;1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250" y="1060875"/>
            <a:ext cx="4138409" cy="39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57"/>
          <p:cNvSpPr/>
          <p:nvPr/>
        </p:nvSpPr>
        <p:spPr>
          <a:xfrm>
            <a:off x="5224875" y="1828450"/>
            <a:ext cx="141300" cy="225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57"/>
          <p:cNvSpPr txBox="1"/>
          <p:nvPr/>
        </p:nvSpPr>
        <p:spPr>
          <a:xfrm>
            <a:off x="5433400" y="2650000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3" name="Google Shape;1343;p57"/>
          <p:cNvSpPr/>
          <p:nvPr/>
        </p:nvSpPr>
        <p:spPr>
          <a:xfrm>
            <a:off x="1019250" y="2276175"/>
            <a:ext cx="1413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57"/>
          <p:cNvSpPr txBox="1"/>
          <p:nvPr/>
        </p:nvSpPr>
        <p:spPr>
          <a:xfrm>
            <a:off x="96125" y="2572725"/>
            <a:ext cx="85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Итоги видео</a:t>
            </a:r>
            <a:endParaRPr/>
          </a:p>
        </p:txBody>
      </p:sp>
      <p:sp>
        <p:nvSpPr>
          <p:cNvPr id="1350" name="Google Shape;1350;p58"/>
          <p:cNvSpPr txBox="1"/>
          <p:nvPr>
            <p:ph idx="1" type="body"/>
          </p:nvPr>
        </p:nvSpPr>
        <p:spPr>
          <a:xfrm>
            <a:off x="311700" y="1190025"/>
            <a:ext cx="460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В этом видео мы: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Обсудили идею устройства архитектуры Transformer;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Детально разобрали устройство encoder блока Transformer;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Познакомились с такими вещами, как: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Self-attention;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Multi-head Attention;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Positional</a:t>
            </a:r>
            <a:r>
              <a:rPr lang="en" sz="1600"/>
              <a:t> Encodings</a:t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9"/>
          <p:cNvSpPr txBox="1"/>
          <p:nvPr>
            <p:ph type="ctrTitle"/>
          </p:nvPr>
        </p:nvSpPr>
        <p:spPr>
          <a:xfrm>
            <a:off x="311708" y="1123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architecture</a:t>
            </a:r>
            <a:endParaRPr/>
          </a:p>
        </p:txBody>
      </p:sp>
      <p:sp>
        <p:nvSpPr>
          <p:cNvPr id="1356" name="Google Shape;1356;p59"/>
          <p:cNvSpPr txBox="1"/>
          <p:nvPr>
            <p:ph idx="1" type="subTitle"/>
          </p:nvPr>
        </p:nvSpPr>
        <p:spPr>
          <a:xfrm>
            <a:off x="311700" y="3257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</a:t>
            </a:r>
            <a:r>
              <a:rPr lang="en"/>
              <a:t>coder block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6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В этом видео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0"/>
          <p:cNvSpPr txBox="1"/>
          <p:nvPr/>
        </p:nvSpPr>
        <p:spPr>
          <a:xfrm>
            <a:off x="352875" y="1108350"/>
            <a:ext cx="4579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Идея архитектуры Transformer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" sz="1600"/>
              <a:t>Устройство Transformer Encoder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Устройство Transformer Decoder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QKV Attention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</a:t>
            </a:r>
            <a:endParaRPr/>
          </a:p>
        </p:txBody>
      </p:sp>
      <p:pic>
        <p:nvPicPr>
          <p:cNvPr id="1368" name="Google Shape;1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250" y="1060875"/>
            <a:ext cx="4138409" cy="39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61"/>
          <p:cNvSpPr/>
          <p:nvPr/>
        </p:nvSpPr>
        <p:spPr>
          <a:xfrm>
            <a:off x="5224875" y="1828450"/>
            <a:ext cx="141300" cy="225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61"/>
          <p:cNvSpPr txBox="1"/>
          <p:nvPr/>
        </p:nvSpPr>
        <p:spPr>
          <a:xfrm>
            <a:off x="5433400" y="2650000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71" name="Google Shape;1371;p61"/>
          <p:cNvSpPr/>
          <p:nvPr/>
        </p:nvSpPr>
        <p:spPr>
          <a:xfrm>
            <a:off x="1019250" y="2276175"/>
            <a:ext cx="1413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61"/>
          <p:cNvSpPr txBox="1"/>
          <p:nvPr/>
        </p:nvSpPr>
        <p:spPr>
          <a:xfrm>
            <a:off x="96125" y="2572725"/>
            <a:ext cx="85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2"/>
          <p:cNvSpPr/>
          <p:nvPr/>
        </p:nvSpPr>
        <p:spPr>
          <a:xfrm>
            <a:off x="3601950" y="2793563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62"/>
          <p:cNvSpPr/>
          <p:nvPr/>
        </p:nvSpPr>
        <p:spPr>
          <a:xfrm>
            <a:off x="1952400" y="3246463"/>
            <a:ext cx="19674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62"/>
          <p:cNvSpPr txBox="1"/>
          <p:nvPr/>
        </p:nvSpPr>
        <p:spPr>
          <a:xfrm>
            <a:off x="2403650" y="3321013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Decoder block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0" name="Google Shape;1380;p62"/>
          <p:cNvSpPr/>
          <p:nvPr/>
        </p:nvSpPr>
        <p:spPr>
          <a:xfrm>
            <a:off x="2045624" y="40818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62"/>
          <p:cNvSpPr/>
          <p:nvPr/>
        </p:nvSpPr>
        <p:spPr>
          <a:xfrm>
            <a:off x="2041050" y="450673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62"/>
          <p:cNvSpPr/>
          <p:nvPr/>
        </p:nvSpPr>
        <p:spPr>
          <a:xfrm>
            <a:off x="2614527" y="45067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62"/>
          <p:cNvSpPr/>
          <p:nvPr/>
        </p:nvSpPr>
        <p:spPr>
          <a:xfrm>
            <a:off x="3243327" y="45067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62"/>
          <p:cNvSpPr txBox="1"/>
          <p:nvPr/>
        </p:nvSpPr>
        <p:spPr>
          <a:xfrm>
            <a:off x="2041338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385" name="Google Shape;1385;p62"/>
          <p:cNvSpPr txBox="1"/>
          <p:nvPr/>
        </p:nvSpPr>
        <p:spPr>
          <a:xfrm>
            <a:off x="2642488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386" name="Google Shape;1386;p62"/>
          <p:cNvSpPr txBox="1"/>
          <p:nvPr/>
        </p:nvSpPr>
        <p:spPr>
          <a:xfrm>
            <a:off x="3257300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387" name="Google Shape;13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00" y="408185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400" y="20911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62"/>
          <p:cNvSpPr/>
          <p:nvPr/>
        </p:nvSpPr>
        <p:spPr>
          <a:xfrm>
            <a:off x="2088924" y="20742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62"/>
          <p:cNvSpPr/>
          <p:nvPr/>
        </p:nvSpPr>
        <p:spPr>
          <a:xfrm>
            <a:off x="2084350" y="2499162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62"/>
          <p:cNvSpPr/>
          <p:nvPr/>
        </p:nvSpPr>
        <p:spPr>
          <a:xfrm>
            <a:off x="2657827" y="24991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62"/>
          <p:cNvSpPr/>
          <p:nvPr/>
        </p:nvSpPr>
        <p:spPr>
          <a:xfrm>
            <a:off x="3286627" y="24991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62"/>
          <p:cNvSpPr txBox="1"/>
          <p:nvPr/>
        </p:nvSpPr>
        <p:spPr>
          <a:xfrm>
            <a:off x="2084638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394" name="Google Shape;1394;p62"/>
          <p:cNvSpPr txBox="1"/>
          <p:nvPr/>
        </p:nvSpPr>
        <p:spPr>
          <a:xfrm>
            <a:off x="2685788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395" name="Google Shape;1395;p62"/>
          <p:cNvSpPr txBox="1"/>
          <p:nvPr/>
        </p:nvSpPr>
        <p:spPr>
          <a:xfrm>
            <a:off x="3300600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396" name="Google Shape;1396;p62"/>
          <p:cNvSpPr/>
          <p:nvPr/>
        </p:nvSpPr>
        <p:spPr>
          <a:xfrm>
            <a:off x="4069475" y="4081750"/>
            <a:ext cx="3471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62"/>
          <p:cNvSpPr txBox="1"/>
          <p:nvPr/>
        </p:nvSpPr>
        <p:spPr>
          <a:xfrm>
            <a:off x="3297150" y="4207700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98" name="Google Shape;1398;p62"/>
          <p:cNvSpPr/>
          <p:nvPr/>
        </p:nvSpPr>
        <p:spPr>
          <a:xfrm>
            <a:off x="4040700" y="2682025"/>
            <a:ext cx="347100" cy="63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62"/>
          <p:cNvSpPr txBox="1"/>
          <p:nvPr/>
        </p:nvSpPr>
        <p:spPr>
          <a:xfrm>
            <a:off x="153650" y="2476875"/>
            <a:ext cx="1385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Выходы decoder block </a:t>
            </a:r>
            <a:endParaRPr sz="13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(обновленные эмбеддинги)</a:t>
            </a:r>
            <a:endParaRPr sz="13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62"/>
          <p:cNvSpPr txBox="1"/>
          <p:nvPr/>
        </p:nvSpPr>
        <p:spPr>
          <a:xfrm>
            <a:off x="153650" y="4321800"/>
            <a:ext cx="12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Decoder block inputs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3"/>
          <p:cNvSpPr/>
          <p:nvPr/>
        </p:nvSpPr>
        <p:spPr>
          <a:xfrm>
            <a:off x="3601950" y="2793563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3"/>
          <p:cNvSpPr/>
          <p:nvPr/>
        </p:nvSpPr>
        <p:spPr>
          <a:xfrm>
            <a:off x="1952400" y="3246463"/>
            <a:ext cx="19674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63"/>
          <p:cNvSpPr txBox="1"/>
          <p:nvPr/>
        </p:nvSpPr>
        <p:spPr>
          <a:xfrm>
            <a:off x="2403650" y="3321013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Decoder block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8" name="Google Shape;1408;p63"/>
          <p:cNvSpPr/>
          <p:nvPr/>
        </p:nvSpPr>
        <p:spPr>
          <a:xfrm>
            <a:off x="2045624" y="40818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63"/>
          <p:cNvSpPr/>
          <p:nvPr/>
        </p:nvSpPr>
        <p:spPr>
          <a:xfrm>
            <a:off x="2041050" y="450673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63"/>
          <p:cNvSpPr/>
          <p:nvPr/>
        </p:nvSpPr>
        <p:spPr>
          <a:xfrm>
            <a:off x="2614527" y="45067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63"/>
          <p:cNvSpPr/>
          <p:nvPr/>
        </p:nvSpPr>
        <p:spPr>
          <a:xfrm>
            <a:off x="3243327" y="45067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63"/>
          <p:cNvSpPr txBox="1"/>
          <p:nvPr/>
        </p:nvSpPr>
        <p:spPr>
          <a:xfrm>
            <a:off x="2041338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13" name="Google Shape;1413;p63"/>
          <p:cNvSpPr txBox="1"/>
          <p:nvPr/>
        </p:nvSpPr>
        <p:spPr>
          <a:xfrm>
            <a:off x="2642488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14" name="Google Shape;1414;p63"/>
          <p:cNvSpPr txBox="1"/>
          <p:nvPr/>
        </p:nvSpPr>
        <p:spPr>
          <a:xfrm>
            <a:off x="3257300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415" name="Google Shape;1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00" y="408185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400" y="20911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63"/>
          <p:cNvSpPr/>
          <p:nvPr/>
        </p:nvSpPr>
        <p:spPr>
          <a:xfrm>
            <a:off x="2088924" y="20742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63"/>
          <p:cNvSpPr/>
          <p:nvPr/>
        </p:nvSpPr>
        <p:spPr>
          <a:xfrm>
            <a:off x="2084350" y="2499162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63"/>
          <p:cNvSpPr/>
          <p:nvPr/>
        </p:nvSpPr>
        <p:spPr>
          <a:xfrm>
            <a:off x="2657827" y="24991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63"/>
          <p:cNvSpPr/>
          <p:nvPr/>
        </p:nvSpPr>
        <p:spPr>
          <a:xfrm>
            <a:off x="3286627" y="24991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63"/>
          <p:cNvSpPr txBox="1"/>
          <p:nvPr/>
        </p:nvSpPr>
        <p:spPr>
          <a:xfrm>
            <a:off x="2084638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22" name="Google Shape;1422;p63"/>
          <p:cNvSpPr txBox="1"/>
          <p:nvPr/>
        </p:nvSpPr>
        <p:spPr>
          <a:xfrm>
            <a:off x="2685788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23" name="Google Shape;1423;p63"/>
          <p:cNvSpPr txBox="1"/>
          <p:nvPr/>
        </p:nvSpPr>
        <p:spPr>
          <a:xfrm>
            <a:off x="3300600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424" name="Google Shape;14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400" y="13591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63"/>
          <p:cNvSpPr/>
          <p:nvPr/>
        </p:nvSpPr>
        <p:spPr>
          <a:xfrm>
            <a:off x="2088924" y="13422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63"/>
          <p:cNvSpPr/>
          <p:nvPr/>
        </p:nvSpPr>
        <p:spPr>
          <a:xfrm>
            <a:off x="2084350" y="1767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63"/>
          <p:cNvSpPr/>
          <p:nvPr/>
        </p:nvSpPr>
        <p:spPr>
          <a:xfrm>
            <a:off x="2657827" y="1767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63"/>
          <p:cNvSpPr/>
          <p:nvPr/>
        </p:nvSpPr>
        <p:spPr>
          <a:xfrm>
            <a:off x="3286627" y="1767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63"/>
          <p:cNvSpPr txBox="1"/>
          <p:nvPr/>
        </p:nvSpPr>
        <p:spPr>
          <a:xfrm>
            <a:off x="2084638" y="1667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30" name="Google Shape;1430;p63"/>
          <p:cNvSpPr txBox="1"/>
          <p:nvPr/>
        </p:nvSpPr>
        <p:spPr>
          <a:xfrm>
            <a:off x="2685788" y="1667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31" name="Google Shape;1431;p63"/>
          <p:cNvSpPr txBox="1"/>
          <p:nvPr/>
        </p:nvSpPr>
        <p:spPr>
          <a:xfrm>
            <a:off x="3300600" y="1667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432" name="Google Shape;1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825" y="134320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8813" y="8361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889" y="8361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782" y="836163"/>
            <a:ext cx="610406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63"/>
          <p:cNvSpPr txBox="1"/>
          <p:nvPr/>
        </p:nvSpPr>
        <p:spPr>
          <a:xfrm>
            <a:off x="1932402" y="4814850"/>
            <a:ext cx="20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63"/>
          <p:cNvSpPr txBox="1"/>
          <p:nvPr/>
        </p:nvSpPr>
        <p:spPr>
          <a:xfrm>
            <a:off x="1988602" y="97050"/>
            <a:ext cx="196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63"/>
          <p:cNvSpPr/>
          <p:nvPr/>
        </p:nvSpPr>
        <p:spPr>
          <a:xfrm>
            <a:off x="4069475" y="308750"/>
            <a:ext cx="347100" cy="286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63"/>
          <p:cNvSpPr/>
          <p:nvPr/>
        </p:nvSpPr>
        <p:spPr>
          <a:xfrm>
            <a:off x="4069475" y="4081750"/>
            <a:ext cx="3471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63"/>
          <p:cNvSpPr txBox="1"/>
          <p:nvPr/>
        </p:nvSpPr>
        <p:spPr>
          <a:xfrm>
            <a:off x="3297150" y="4207700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41" name="Google Shape;1441;p63"/>
          <p:cNvSpPr txBox="1"/>
          <p:nvPr/>
        </p:nvSpPr>
        <p:spPr>
          <a:xfrm>
            <a:off x="161200" y="4833400"/>
            <a:ext cx="138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63"/>
          <p:cNvSpPr txBox="1"/>
          <p:nvPr/>
        </p:nvSpPr>
        <p:spPr>
          <a:xfrm>
            <a:off x="151300" y="4044850"/>
            <a:ext cx="18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 with positional encodings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63"/>
          <p:cNvSpPr txBox="1"/>
          <p:nvPr/>
        </p:nvSpPr>
        <p:spPr>
          <a:xfrm>
            <a:off x="218050" y="2418275"/>
            <a:ext cx="12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Decoder outputs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63"/>
          <p:cNvSpPr txBox="1"/>
          <p:nvPr/>
        </p:nvSpPr>
        <p:spPr>
          <a:xfrm>
            <a:off x="203200" y="1740050"/>
            <a:ext cx="172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63"/>
          <p:cNvSpPr txBox="1"/>
          <p:nvPr/>
        </p:nvSpPr>
        <p:spPr>
          <a:xfrm>
            <a:off x="218050" y="951500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Softmax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63"/>
          <p:cNvSpPr txBox="1"/>
          <p:nvPr/>
        </p:nvSpPr>
        <p:spPr>
          <a:xfrm>
            <a:off x="203200" y="162950"/>
            <a:ext cx="18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7" name="Google Shape;1447;p63"/>
          <p:cNvCxnSpPr/>
          <p:nvPr/>
        </p:nvCxnSpPr>
        <p:spPr>
          <a:xfrm>
            <a:off x="2321475" y="445775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48" name="Google Shape;1448;p63"/>
          <p:cNvCxnSpPr/>
          <p:nvPr/>
        </p:nvCxnSpPr>
        <p:spPr>
          <a:xfrm>
            <a:off x="2900825" y="445550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49" name="Google Shape;1449;p63"/>
          <p:cNvCxnSpPr/>
          <p:nvPr/>
        </p:nvCxnSpPr>
        <p:spPr>
          <a:xfrm>
            <a:off x="3529625" y="445550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50" name="Google Shape;1450;p63"/>
          <p:cNvSpPr txBox="1"/>
          <p:nvPr/>
        </p:nvSpPr>
        <p:spPr>
          <a:xfrm>
            <a:off x="203200" y="525275"/>
            <a:ext cx="19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CE loss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63"/>
          <p:cNvSpPr txBox="1"/>
          <p:nvPr/>
        </p:nvSpPr>
        <p:spPr>
          <a:xfrm>
            <a:off x="4293225" y="308750"/>
            <a:ext cx="337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Во время обучения мы можем подать на вход декодеру сразу все токены target предложения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4"/>
          <p:cNvSpPr/>
          <p:nvPr/>
        </p:nvSpPr>
        <p:spPr>
          <a:xfrm>
            <a:off x="3601950" y="2793563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64"/>
          <p:cNvSpPr/>
          <p:nvPr/>
        </p:nvSpPr>
        <p:spPr>
          <a:xfrm>
            <a:off x="1952400" y="3246463"/>
            <a:ext cx="19674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64"/>
          <p:cNvSpPr txBox="1"/>
          <p:nvPr/>
        </p:nvSpPr>
        <p:spPr>
          <a:xfrm>
            <a:off x="2403650" y="3321013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Decoder block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9" name="Google Shape;1459;p64"/>
          <p:cNvSpPr/>
          <p:nvPr/>
        </p:nvSpPr>
        <p:spPr>
          <a:xfrm>
            <a:off x="2045624" y="40818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64"/>
          <p:cNvSpPr/>
          <p:nvPr/>
        </p:nvSpPr>
        <p:spPr>
          <a:xfrm>
            <a:off x="2041050" y="450673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64"/>
          <p:cNvSpPr/>
          <p:nvPr/>
        </p:nvSpPr>
        <p:spPr>
          <a:xfrm>
            <a:off x="2614527" y="45067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4"/>
          <p:cNvSpPr/>
          <p:nvPr/>
        </p:nvSpPr>
        <p:spPr>
          <a:xfrm>
            <a:off x="3243327" y="45067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64"/>
          <p:cNvSpPr txBox="1"/>
          <p:nvPr/>
        </p:nvSpPr>
        <p:spPr>
          <a:xfrm>
            <a:off x="2041338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64" name="Google Shape;1464;p64"/>
          <p:cNvSpPr txBox="1"/>
          <p:nvPr/>
        </p:nvSpPr>
        <p:spPr>
          <a:xfrm>
            <a:off x="2642488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65" name="Google Shape;1465;p64"/>
          <p:cNvSpPr txBox="1"/>
          <p:nvPr/>
        </p:nvSpPr>
        <p:spPr>
          <a:xfrm>
            <a:off x="3257300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466" name="Google Shape;1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00" y="408185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400" y="20911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64"/>
          <p:cNvSpPr/>
          <p:nvPr/>
        </p:nvSpPr>
        <p:spPr>
          <a:xfrm>
            <a:off x="2088924" y="20742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64"/>
          <p:cNvSpPr/>
          <p:nvPr/>
        </p:nvSpPr>
        <p:spPr>
          <a:xfrm>
            <a:off x="2084350" y="2499162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64"/>
          <p:cNvSpPr/>
          <p:nvPr/>
        </p:nvSpPr>
        <p:spPr>
          <a:xfrm>
            <a:off x="2657827" y="24991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64"/>
          <p:cNvSpPr/>
          <p:nvPr/>
        </p:nvSpPr>
        <p:spPr>
          <a:xfrm>
            <a:off x="3286627" y="24991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64"/>
          <p:cNvSpPr txBox="1"/>
          <p:nvPr/>
        </p:nvSpPr>
        <p:spPr>
          <a:xfrm>
            <a:off x="2084638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73" name="Google Shape;1473;p64"/>
          <p:cNvSpPr txBox="1"/>
          <p:nvPr/>
        </p:nvSpPr>
        <p:spPr>
          <a:xfrm>
            <a:off x="2685788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74" name="Google Shape;1474;p64"/>
          <p:cNvSpPr txBox="1"/>
          <p:nvPr/>
        </p:nvSpPr>
        <p:spPr>
          <a:xfrm>
            <a:off x="3300600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475" name="Google Shape;147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400" y="13591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64"/>
          <p:cNvSpPr/>
          <p:nvPr/>
        </p:nvSpPr>
        <p:spPr>
          <a:xfrm>
            <a:off x="2088924" y="13422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64"/>
          <p:cNvSpPr/>
          <p:nvPr/>
        </p:nvSpPr>
        <p:spPr>
          <a:xfrm>
            <a:off x="2084350" y="1767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64"/>
          <p:cNvSpPr/>
          <p:nvPr/>
        </p:nvSpPr>
        <p:spPr>
          <a:xfrm>
            <a:off x="2657827" y="1767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64"/>
          <p:cNvSpPr/>
          <p:nvPr/>
        </p:nvSpPr>
        <p:spPr>
          <a:xfrm>
            <a:off x="3286627" y="1767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64"/>
          <p:cNvSpPr txBox="1"/>
          <p:nvPr/>
        </p:nvSpPr>
        <p:spPr>
          <a:xfrm>
            <a:off x="2084638" y="1667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81" name="Google Shape;1481;p64"/>
          <p:cNvSpPr txBox="1"/>
          <p:nvPr/>
        </p:nvSpPr>
        <p:spPr>
          <a:xfrm>
            <a:off x="2685788" y="1667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482" name="Google Shape;1482;p64"/>
          <p:cNvSpPr txBox="1"/>
          <p:nvPr/>
        </p:nvSpPr>
        <p:spPr>
          <a:xfrm>
            <a:off x="3300600" y="1667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483" name="Google Shape;14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825" y="134320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8813" y="8361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889" y="8361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782" y="836163"/>
            <a:ext cx="610406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64"/>
          <p:cNvSpPr txBox="1"/>
          <p:nvPr/>
        </p:nvSpPr>
        <p:spPr>
          <a:xfrm>
            <a:off x="1932402" y="4814850"/>
            <a:ext cx="20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64"/>
          <p:cNvSpPr txBox="1"/>
          <p:nvPr/>
        </p:nvSpPr>
        <p:spPr>
          <a:xfrm>
            <a:off x="1988602" y="97050"/>
            <a:ext cx="196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64"/>
          <p:cNvSpPr/>
          <p:nvPr/>
        </p:nvSpPr>
        <p:spPr>
          <a:xfrm>
            <a:off x="4069475" y="308750"/>
            <a:ext cx="347100" cy="286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64"/>
          <p:cNvSpPr/>
          <p:nvPr/>
        </p:nvSpPr>
        <p:spPr>
          <a:xfrm>
            <a:off x="4069475" y="4081750"/>
            <a:ext cx="3471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64"/>
          <p:cNvSpPr txBox="1"/>
          <p:nvPr/>
        </p:nvSpPr>
        <p:spPr>
          <a:xfrm>
            <a:off x="3297150" y="4207700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92" name="Google Shape;1492;p64"/>
          <p:cNvSpPr txBox="1"/>
          <p:nvPr/>
        </p:nvSpPr>
        <p:spPr>
          <a:xfrm>
            <a:off x="161200" y="4833400"/>
            <a:ext cx="138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64"/>
          <p:cNvSpPr txBox="1"/>
          <p:nvPr/>
        </p:nvSpPr>
        <p:spPr>
          <a:xfrm>
            <a:off x="151300" y="4044850"/>
            <a:ext cx="18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 with positional encodings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64"/>
          <p:cNvSpPr txBox="1"/>
          <p:nvPr/>
        </p:nvSpPr>
        <p:spPr>
          <a:xfrm>
            <a:off x="218050" y="2418275"/>
            <a:ext cx="12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Decoder outputs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64"/>
          <p:cNvSpPr txBox="1"/>
          <p:nvPr/>
        </p:nvSpPr>
        <p:spPr>
          <a:xfrm>
            <a:off x="203200" y="1740050"/>
            <a:ext cx="172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64"/>
          <p:cNvSpPr txBox="1"/>
          <p:nvPr/>
        </p:nvSpPr>
        <p:spPr>
          <a:xfrm>
            <a:off x="218050" y="951500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Softmax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64"/>
          <p:cNvSpPr txBox="1"/>
          <p:nvPr/>
        </p:nvSpPr>
        <p:spPr>
          <a:xfrm>
            <a:off x="203200" y="162950"/>
            <a:ext cx="18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8" name="Google Shape;1498;p64"/>
          <p:cNvCxnSpPr/>
          <p:nvPr/>
        </p:nvCxnSpPr>
        <p:spPr>
          <a:xfrm>
            <a:off x="2321475" y="445775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99" name="Google Shape;1499;p64"/>
          <p:cNvCxnSpPr/>
          <p:nvPr/>
        </p:nvCxnSpPr>
        <p:spPr>
          <a:xfrm>
            <a:off x="2900825" y="445550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00" name="Google Shape;1500;p64"/>
          <p:cNvCxnSpPr/>
          <p:nvPr/>
        </p:nvCxnSpPr>
        <p:spPr>
          <a:xfrm>
            <a:off x="3529625" y="445550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01" name="Google Shape;1501;p64"/>
          <p:cNvSpPr txBox="1"/>
          <p:nvPr/>
        </p:nvSpPr>
        <p:spPr>
          <a:xfrm>
            <a:off x="203200" y="525275"/>
            <a:ext cx="19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CE loss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64"/>
          <p:cNvSpPr txBox="1"/>
          <p:nvPr/>
        </p:nvSpPr>
        <p:spPr>
          <a:xfrm>
            <a:off x="4293225" y="308750"/>
            <a:ext cx="3373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Во время обучения мы можем подать на вход декодеру сразу все токены target предложения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Во время инференса decoder генерирует выходную последовательности </a:t>
            </a:r>
            <a:r>
              <a:rPr b="1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авторерессивно</a:t>
            </a:r>
            <a:endParaRPr b="1" i="1"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Недостатки RNN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0"/>
          <p:cNvSpPr txBox="1"/>
          <p:nvPr/>
        </p:nvSpPr>
        <p:spPr>
          <a:xfrm>
            <a:off x="311700" y="1152600"/>
            <a:ext cx="47034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Нужны ли нам все еще RNN?</a:t>
            </a:r>
            <a:endParaRPr b="1"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Мы использовать RNN для решения задачи машинного перевода, потому что их структура позволяет собирать информацию из входной последовательности и передавать ее декодеру.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Но сейчас у нас есть механизм Attention, который позволяет декодеру в любой момент времени “смотреть” на любую часть исходного предложения.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65"/>
          <p:cNvSpPr/>
          <p:nvPr/>
        </p:nvSpPr>
        <p:spPr>
          <a:xfrm>
            <a:off x="699350" y="2917088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65"/>
          <p:cNvSpPr/>
          <p:nvPr/>
        </p:nvSpPr>
        <p:spPr>
          <a:xfrm>
            <a:off x="778775" y="3005263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65"/>
          <p:cNvSpPr/>
          <p:nvPr/>
        </p:nvSpPr>
        <p:spPr>
          <a:xfrm>
            <a:off x="1968900" y="3312363"/>
            <a:ext cx="19674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65"/>
          <p:cNvSpPr txBox="1"/>
          <p:nvPr/>
        </p:nvSpPr>
        <p:spPr>
          <a:xfrm>
            <a:off x="2420150" y="3386913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Decoder block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1" name="Google Shape;1511;p65"/>
          <p:cNvSpPr/>
          <p:nvPr/>
        </p:nvSpPr>
        <p:spPr>
          <a:xfrm>
            <a:off x="2062124" y="41477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65"/>
          <p:cNvSpPr/>
          <p:nvPr/>
        </p:nvSpPr>
        <p:spPr>
          <a:xfrm>
            <a:off x="2057550" y="457263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65"/>
          <p:cNvSpPr txBox="1"/>
          <p:nvPr/>
        </p:nvSpPr>
        <p:spPr>
          <a:xfrm>
            <a:off x="2057838" y="4473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514" name="Google Shape;15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400" y="414775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900" y="21570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65"/>
          <p:cNvSpPr/>
          <p:nvPr/>
        </p:nvSpPr>
        <p:spPr>
          <a:xfrm>
            <a:off x="2105424" y="21401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65"/>
          <p:cNvSpPr/>
          <p:nvPr/>
        </p:nvSpPr>
        <p:spPr>
          <a:xfrm>
            <a:off x="2100850" y="2565062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65"/>
          <p:cNvSpPr txBox="1"/>
          <p:nvPr/>
        </p:nvSpPr>
        <p:spPr>
          <a:xfrm>
            <a:off x="2101138" y="24655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519" name="Google Shape;151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900" y="14250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65"/>
          <p:cNvSpPr/>
          <p:nvPr/>
        </p:nvSpPr>
        <p:spPr>
          <a:xfrm>
            <a:off x="2105424" y="14081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65"/>
          <p:cNvSpPr/>
          <p:nvPr/>
        </p:nvSpPr>
        <p:spPr>
          <a:xfrm>
            <a:off x="2100850" y="18330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65"/>
          <p:cNvSpPr txBox="1"/>
          <p:nvPr/>
        </p:nvSpPr>
        <p:spPr>
          <a:xfrm>
            <a:off x="2101138" y="17335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523" name="Google Shape;15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325" y="140910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5313" y="9020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325" y="512034"/>
            <a:ext cx="2247601" cy="3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65"/>
          <p:cNvSpPr txBox="1"/>
          <p:nvPr/>
        </p:nvSpPr>
        <p:spPr>
          <a:xfrm>
            <a:off x="1948906" y="488074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65"/>
          <p:cNvSpPr txBox="1"/>
          <p:nvPr/>
        </p:nvSpPr>
        <p:spPr>
          <a:xfrm>
            <a:off x="2005106" y="16294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Good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65"/>
          <p:cNvSpPr/>
          <p:nvPr/>
        </p:nvSpPr>
        <p:spPr>
          <a:xfrm>
            <a:off x="4085975" y="374650"/>
            <a:ext cx="347100" cy="286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65"/>
          <p:cNvSpPr/>
          <p:nvPr/>
        </p:nvSpPr>
        <p:spPr>
          <a:xfrm>
            <a:off x="2703875" y="4147650"/>
            <a:ext cx="17292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65"/>
          <p:cNvSpPr txBox="1"/>
          <p:nvPr/>
        </p:nvSpPr>
        <p:spPr>
          <a:xfrm>
            <a:off x="473975" y="4419400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31" name="Google Shape;1531;p65"/>
          <p:cNvSpPr txBox="1"/>
          <p:nvPr/>
        </p:nvSpPr>
        <p:spPr>
          <a:xfrm>
            <a:off x="394550" y="4331225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32" name="Google Shape;1532;p65"/>
          <p:cNvSpPr txBox="1"/>
          <p:nvPr/>
        </p:nvSpPr>
        <p:spPr>
          <a:xfrm>
            <a:off x="161200" y="4833400"/>
            <a:ext cx="138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65"/>
          <p:cNvSpPr txBox="1"/>
          <p:nvPr/>
        </p:nvSpPr>
        <p:spPr>
          <a:xfrm>
            <a:off x="151300" y="4044850"/>
            <a:ext cx="18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 with positional encodings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65"/>
          <p:cNvSpPr txBox="1"/>
          <p:nvPr/>
        </p:nvSpPr>
        <p:spPr>
          <a:xfrm>
            <a:off x="218050" y="2418275"/>
            <a:ext cx="12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Decoder outputs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65"/>
          <p:cNvSpPr txBox="1"/>
          <p:nvPr/>
        </p:nvSpPr>
        <p:spPr>
          <a:xfrm>
            <a:off x="203200" y="1740050"/>
            <a:ext cx="172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65"/>
          <p:cNvSpPr txBox="1"/>
          <p:nvPr/>
        </p:nvSpPr>
        <p:spPr>
          <a:xfrm>
            <a:off x="218050" y="951500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Softmax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65"/>
          <p:cNvSpPr txBox="1"/>
          <p:nvPr/>
        </p:nvSpPr>
        <p:spPr>
          <a:xfrm>
            <a:off x="203200" y="162950"/>
            <a:ext cx="18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65"/>
          <p:cNvSpPr txBox="1"/>
          <p:nvPr/>
        </p:nvSpPr>
        <p:spPr>
          <a:xfrm>
            <a:off x="203200" y="525275"/>
            <a:ext cx="19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CE loss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65"/>
          <p:cNvSpPr/>
          <p:nvPr/>
        </p:nvSpPr>
        <p:spPr>
          <a:xfrm>
            <a:off x="2750400" y="238200"/>
            <a:ext cx="17292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65"/>
          <p:cNvSpPr txBox="1"/>
          <p:nvPr/>
        </p:nvSpPr>
        <p:spPr>
          <a:xfrm>
            <a:off x="4564275" y="130910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Во время инференса decoder генерирует выходную последовательности </a:t>
            </a:r>
            <a:r>
              <a:rPr b="1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авторерессивно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66"/>
          <p:cNvSpPr/>
          <p:nvPr/>
        </p:nvSpPr>
        <p:spPr>
          <a:xfrm>
            <a:off x="699350" y="2917088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66"/>
          <p:cNvSpPr/>
          <p:nvPr/>
        </p:nvSpPr>
        <p:spPr>
          <a:xfrm>
            <a:off x="778775" y="3005263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66"/>
          <p:cNvSpPr/>
          <p:nvPr/>
        </p:nvSpPr>
        <p:spPr>
          <a:xfrm>
            <a:off x="1968900" y="3312363"/>
            <a:ext cx="19674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66"/>
          <p:cNvSpPr txBox="1"/>
          <p:nvPr/>
        </p:nvSpPr>
        <p:spPr>
          <a:xfrm>
            <a:off x="2420150" y="3386913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Decoder block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9" name="Google Shape;1549;p66"/>
          <p:cNvSpPr/>
          <p:nvPr/>
        </p:nvSpPr>
        <p:spPr>
          <a:xfrm>
            <a:off x="2062124" y="41477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66"/>
          <p:cNvSpPr/>
          <p:nvPr/>
        </p:nvSpPr>
        <p:spPr>
          <a:xfrm>
            <a:off x="2057550" y="457263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66"/>
          <p:cNvSpPr/>
          <p:nvPr/>
        </p:nvSpPr>
        <p:spPr>
          <a:xfrm>
            <a:off x="2631027" y="45726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66"/>
          <p:cNvSpPr txBox="1"/>
          <p:nvPr/>
        </p:nvSpPr>
        <p:spPr>
          <a:xfrm>
            <a:off x="2057838" y="4473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553" name="Google Shape;1553;p66"/>
          <p:cNvSpPr txBox="1"/>
          <p:nvPr/>
        </p:nvSpPr>
        <p:spPr>
          <a:xfrm>
            <a:off x="2658988" y="4473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554" name="Google Shape;15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400" y="414775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900" y="21570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66"/>
          <p:cNvSpPr/>
          <p:nvPr/>
        </p:nvSpPr>
        <p:spPr>
          <a:xfrm>
            <a:off x="2105424" y="21401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66"/>
          <p:cNvSpPr/>
          <p:nvPr/>
        </p:nvSpPr>
        <p:spPr>
          <a:xfrm>
            <a:off x="2100850" y="2565062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66"/>
          <p:cNvSpPr/>
          <p:nvPr/>
        </p:nvSpPr>
        <p:spPr>
          <a:xfrm>
            <a:off x="2674327" y="25650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66"/>
          <p:cNvSpPr txBox="1"/>
          <p:nvPr/>
        </p:nvSpPr>
        <p:spPr>
          <a:xfrm>
            <a:off x="2101138" y="24655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560" name="Google Shape;1560;p66"/>
          <p:cNvSpPr txBox="1"/>
          <p:nvPr/>
        </p:nvSpPr>
        <p:spPr>
          <a:xfrm>
            <a:off x="2702288" y="24655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561" name="Google Shape;15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900" y="14250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66"/>
          <p:cNvSpPr/>
          <p:nvPr/>
        </p:nvSpPr>
        <p:spPr>
          <a:xfrm>
            <a:off x="2105424" y="14081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66"/>
          <p:cNvSpPr/>
          <p:nvPr/>
        </p:nvSpPr>
        <p:spPr>
          <a:xfrm>
            <a:off x="2100850" y="18330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66"/>
          <p:cNvSpPr/>
          <p:nvPr/>
        </p:nvSpPr>
        <p:spPr>
          <a:xfrm>
            <a:off x="2674327" y="18330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66"/>
          <p:cNvSpPr txBox="1"/>
          <p:nvPr/>
        </p:nvSpPr>
        <p:spPr>
          <a:xfrm>
            <a:off x="2101138" y="17335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566" name="Google Shape;1566;p66"/>
          <p:cNvSpPr txBox="1"/>
          <p:nvPr/>
        </p:nvSpPr>
        <p:spPr>
          <a:xfrm>
            <a:off x="2702288" y="17335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567" name="Google Shape;15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325" y="140910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5313" y="9020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7389" y="9020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325" y="512034"/>
            <a:ext cx="2247601" cy="3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66"/>
          <p:cNvSpPr txBox="1"/>
          <p:nvPr/>
        </p:nvSpPr>
        <p:spPr>
          <a:xfrm>
            <a:off x="1948906" y="488074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Good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66"/>
          <p:cNvSpPr txBox="1"/>
          <p:nvPr/>
        </p:nvSpPr>
        <p:spPr>
          <a:xfrm>
            <a:off x="2005106" y="16294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66"/>
          <p:cNvSpPr/>
          <p:nvPr/>
        </p:nvSpPr>
        <p:spPr>
          <a:xfrm>
            <a:off x="4085975" y="374650"/>
            <a:ext cx="347100" cy="286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6"/>
          <p:cNvSpPr/>
          <p:nvPr/>
        </p:nvSpPr>
        <p:spPr>
          <a:xfrm>
            <a:off x="3383375" y="4147650"/>
            <a:ext cx="10497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66"/>
          <p:cNvSpPr txBox="1"/>
          <p:nvPr/>
        </p:nvSpPr>
        <p:spPr>
          <a:xfrm>
            <a:off x="473975" y="4419400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76" name="Google Shape;1576;p66"/>
          <p:cNvSpPr txBox="1"/>
          <p:nvPr/>
        </p:nvSpPr>
        <p:spPr>
          <a:xfrm>
            <a:off x="394550" y="4331225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77" name="Google Shape;1577;p66"/>
          <p:cNvSpPr txBox="1"/>
          <p:nvPr/>
        </p:nvSpPr>
        <p:spPr>
          <a:xfrm>
            <a:off x="161200" y="4833400"/>
            <a:ext cx="138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66"/>
          <p:cNvSpPr txBox="1"/>
          <p:nvPr/>
        </p:nvSpPr>
        <p:spPr>
          <a:xfrm>
            <a:off x="151300" y="4044850"/>
            <a:ext cx="18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 with positional encodings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66"/>
          <p:cNvSpPr txBox="1"/>
          <p:nvPr/>
        </p:nvSpPr>
        <p:spPr>
          <a:xfrm>
            <a:off x="218050" y="2418275"/>
            <a:ext cx="12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Decoder outputs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66"/>
          <p:cNvSpPr txBox="1"/>
          <p:nvPr/>
        </p:nvSpPr>
        <p:spPr>
          <a:xfrm>
            <a:off x="203200" y="1740050"/>
            <a:ext cx="172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66"/>
          <p:cNvSpPr txBox="1"/>
          <p:nvPr/>
        </p:nvSpPr>
        <p:spPr>
          <a:xfrm>
            <a:off x="218050" y="951500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Softmax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66"/>
          <p:cNvSpPr txBox="1"/>
          <p:nvPr/>
        </p:nvSpPr>
        <p:spPr>
          <a:xfrm>
            <a:off x="203200" y="162950"/>
            <a:ext cx="18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66"/>
          <p:cNvSpPr txBox="1"/>
          <p:nvPr/>
        </p:nvSpPr>
        <p:spPr>
          <a:xfrm>
            <a:off x="203200" y="525275"/>
            <a:ext cx="19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CE loss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66"/>
          <p:cNvSpPr/>
          <p:nvPr/>
        </p:nvSpPr>
        <p:spPr>
          <a:xfrm>
            <a:off x="3429900" y="238200"/>
            <a:ext cx="1049700" cy="30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66"/>
          <p:cNvSpPr txBox="1"/>
          <p:nvPr/>
        </p:nvSpPr>
        <p:spPr>
          <a:xfrm>
            <a:off x="4564275" y="130910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Во время инференса decoder генерирует выходную последовательности </a:t>
            </a:r>
            <a:r>
              <a:rPr b="1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авторерессивно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67"/>
          <p:cNvSpPr/>
          <p:nvPr/>
        </p:nvSpPr>
        <p:spPr>
          <a:xfrm>
            <a:off x="699350" y="2917088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67"/>
          <p:cNvSpPr/>
          <p:nvPr/>
        </p:nvSpPr>
        <p:spPr>
          <a:xfrm>
            <a:off x="778775" y="3005263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67"/>
          <p:cNvSpPr/>
          <p:nvPr/>
        </p:nvSpPr>
        <p:spPr>
          <a:xfrm>
            <a:off x="1968900" y="3312363"/>
            <a:ext cx="19674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67"/>
          <p:cNvSpPr txBox="1"/>
          <p:nvPr/>
        </p:nvSpPr>
        <p:spPr>
          <a:xfrm>
            <a:off x="2420150" y="3386913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Decoder block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94" name="Google Shape;1594;p67"/>
          <p:cNvSpPr/>
          <p:nvPr/>
        </p:nvSpPr>
        <p:spPr>
          <a:xfrm>
            <a:off x="2062124" y="41477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67"/>
          <p:cNvSpPr/>
          <p:nvPr/>
        </p:nvSpPr>
        <p:spPr>
          <a:xfrm>
            <a:off x="2057550" y="457263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67"/>
          <p:cNvSpPr/>
          <p:nvPr/>
        </p:nvSpPr>
        <p:spPr>
          <a:xfrm>
            <a:off x="2631027" y="45726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67"/>
          <p:cNvSpPr/>
          <p:nvPr/>
        </p:nvSpPr>
        <p:spPr>
          <a:xfrm>
            <a:off x="3259827" y="45726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67"/>
          <p:cNvSpPr txBox="1"/>
          <p:nvPr/>
        </p:nvSpPr>
        <p:spPr>
          <a:xfrm>
            <a:off x="2057838" y="4473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599" name="Google Shape;1599;p67"/>
          <p:cNvSpPr txBox="1"/>
          <p:nvPr/>
        </p:nvSpPr>
        <p:spPr>
          <a:xfrm>
            <a:off x="2658988" y="4473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00" name="Google Shape;1600;p67"/>
          <p:cNvSpPr txBox="1"/>
          <p:nvPr/>
        </p:nvSpPr>
        <p:spPr>
          <a:xfrm>
            <a:off x="3273800" y="44731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601" name="Google Shape;16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400" y="414775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900" y="21570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67"/>
          <p:cNvSpPr/>
          <p:nvPr/>
        </p:nvSpPr>
        <p:spPr>
          <a:xfrm>
            <a:off x="2105424" y="21401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67"/>
          <p:cNvSpPr/>
          <p:nvPr/>
        </p:nvSpPr>
        <p:spPr>
          <a:xfrm>
            <a:off x="2100850" y="2565062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67"/>
          <p:cNvSpPr/>
          <p:nvPr/>
        </p:nvSpPr>
        <p:spPr>
          <a:xfrm>
            <a:off x="2674327" y="25650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67"/>
          <p:cNvSpPr/>
          <p:nvPr/>
        </p:nvSpPr>
        <p:spPr>
          <a:xfrm>
            <a:off x="3303127" y="25650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67"/>
          <p:cNvSpPr txBox="1"/>
          <p:nvPr/>
        </p:nvSpPr>
        <p:spPr>
          <a:xfrm>
            <a:off x="2101138" y="24655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08" name="Google Shape;1608;p67"/>
          <p:cNvSpPr txBox="1"/>
          <p:nvPr/>
        </p:nvSpPr>
        <p:spPr>
          <a:xfrm>
            <a:off x="2702288" y="24655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09" name="Google Shape;1609;p67"/>
          <p:cNvSpPr txBox="1"/>
          <p:nvPr/>
        </p:nvSpPr>
        <p:spPr>
          <a:xfrm>
            <a:off x="3317100" y="24655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610" name="Google Shape;161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900" y="14250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67"/>
          <p:cNvSpPr/>
          <p:nvPr/>
        </p:nvSpPr>
        <p:spPr>
          <a:xfrm>
            <a:off x="2105424" y="14081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67"/>
          <p:cNvSpPr/>
          <p:nvPr/>
        </p:nvSpPr>
        <p:spPr>
          <a:xfrm>
            <a:off x="2100850" y="18330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67"/>
          <p:cNvSpPr/>
          <p:nvPr/>
        </p:nvSpPr>
        <p:spPr>
          <a:xfrm>
            <a:off x="2674327" y="18330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67"/>
          <p:cNvSpPr/>
          <p:nvPr/>
        </p:nvSpPr>
        <p:spPr>
          <a:xfrm>
            <a:off x="3303127" y="18330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67"/>
          <p:cNvSpPr txBox="1"/>
          <p:nvPr/>
        </p:nvSpPr>
        <p:spPr>
          <a:xfrm>
            <a:off x="2101138" y="17335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16" name="Google Shape;1616;p67"/>
          <p:cNvSpPr txBox="1"/>
          <p:nvPr/>
        </p:nvSpPr>
        <p:spPr>
          <a:xfrm>
            <a:off x="2702288" y="17335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17" name="Google Shape;1617;p67"/>
          <p:cNvSpPr txBox="1"/>
          <p:nvPr/>
        </p:nvSpPr>
        <p:spPr>
          <a:xfrm>
            <a:off x="3317100" y="17335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618" name="Google Shape;16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325" y="140910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5313" y="9020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7389" y="9020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282" y="9020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325" y="512034"/>
            <a:ext cx="2247601" cy="3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67"/>
          <p:cNvSpPr txBox="1"/>
          <p:nvPr/>
        </p:nvSpPr>
        <p:spPr>
          <a:xfrm>
            <a:off x="1948906" y="488074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67"/>
          <p:cNvSpPr txBox="1"/>
          <p:nvPr/>
        </p:nvSpPr>
        <p:spPr>
          <a:xfrm>
            <a:off x="2005106" y="16294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67"/>
          <p:cNvSpPr/>
          <p:nvPr/>
        </p:nvSpPr>
        <p:spPr>
          <a:xfrm>
            <a:off x="4085975" y="374650"/>
            <a:ext cx="347100" cy="286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67"/>
          <p:cNvSpPr/>
          <p:nvPr/>
        </p:nvSpPr>
        <p:spPr>
          <a:xfrm>
            <a:off x="4085975" y="4147650"/>
            <a:ext cx="3471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67"/>
          <p:cNvSpPr txBox="1"/>
          <p:nvPr/>
        </p:nvSpPr>
        <p:spPr>
          <a:xfrm>
            <a:off x="473975" y="4419400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28" name="Google Shape;1628;p67"/>
          <p:cNvSpPr txBox="1"/>
          <p:nvPr/>
        </p:nvSpPr>
        <p:spPr>
          <a:xfrm>
            <a:off x="394550" y="4331225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29" name="Google Shape;1629;p67"/>
          <p:cNvSpPr txBox="1"/>
          <p:nvPr/>
        </p:nvSpPr>
        <p:spPr>
          <a:xfrm>
            <a:off x="161200" y="4833400"/>
            <a:ext cx="138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67"/>
          <p:cNvSpPr txBox="1"/>
          <p:nvPr/>
        </p:nvSpPr>
        <p:spPr>
          <a:xfrm>
            <a:off x="151300" y="4044850"/>
            <a:ext cx="18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 with positional encodings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67"/>
          <p:cNvSpPr txBox="1"/>
          <p:nvPr/>
        </p:nvSpPr>
        <p:spPr>
          <a:xfrm>
            <a:off x="218050" y="2418275"/>
            <a:ext cx="12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Decoder outputs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67"/>
          <p:cNvSpPr txBox="1"/>
          <p:nvPr/>
        </p:nvSpPr>
        <p:spPr>
          <a:xfrm>
            <a:off x="203200" y="1740050"/>
            <a:ext cx="172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67"/>
          <p:cNvSpPr txBox="1"/>
          <p:nvPr/>
        </p:nvSpPr>
        <p:spPr>
          <a:xfrm>
            <a:off x="218050" y="951500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Softmax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67"/>
          <p:cNvSpPr txBox="1"/>
          <p:nvPr/>
        </p:nvSpPr>
        <p:spPr>
          <a:xfrm>
            <a:off x="203200" y="162950"/>
            <a:ext cx="18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67"/>
          <p:cNvSpPr txBox="1"/>
          <p:nvPr/>
        </p:nvSpPr>
        <p:spPr>
          <a:xfrm>
            <a:off x="203200" y="525275"/>
            <a:ext cx="19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CE loss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67"/>
          <p:cNvSpPr txBox="1"/>
          <p:nvPr/>
        </p:nvSpPr>
        <p:spPr>
          <a:xfrm>
            <a:off x="4564275" y="130910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Во время инференса decoder генерирует выходную последовательности </a:t>
            </a:r>
            <a:r>
              <a:rPr b="1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авторерессивно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</a:t>
            </a:r>
            <a:endParaRPr/>
          </a:p>
        </p:txBody>
      </p:sp>
      <p:pic>
        <p:nvPicPr>
          <p:cNvPr id="1642" name="Google Shape;16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250" y="1060875"/>
            <a:ext cx="4138409" cy="39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68"/>
          <p:cNvSpPr/>
          <p:nvPr/>
        </p:nvSpPr>
        <p:spPr>
          <a:xfrm>
            <a:off x="5224875" y="1828450"/>
            <a:ext cx="141300" cy="225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68"/>
          <p:cNvSpPr txBox="1"/>
          <p:nvPr/>
        </p:nvSpPr>
        <p:spPr>
          <a:xfrm>
            <a:off x="5433400" y="2650000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45" name="Google Shape;1645;p68"/>
          <p:cNvSpPr/>
          <p:nvPr/>
        </p:nvSpPr>
        <p:spPr>
          <a:xfrm>
            <a:off x="1019250" y="2276175"/>
            <a:ext cx="1413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6" name="Google Shape;1646;p68"/>
          <p:cNvSpPr txBox="1"/>
          <p:nvPr/>
        </p:nvSpPr>
        <p:spPr>
          <a:xfrm>
            <a:off x="96125" y="2572725"/>
            <a:ext cx="85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69"/>
          <p:cNvSpPr txBox="1"/>
          <p:nvPr/>
        </p:nvSpPr>
        <p:spPr>
          <a:xfrm>
            <a:off x="1477544" y="4628607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69"/>
          <p:cNvSpPr txBox="1"/>
          <p:nvPr/>
        </p:nvSpPr>
        <p:spPr>
          <a:xfrm>
            <a:off x="212375" y="443703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4" name="Google Shape;16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537" y="35439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69"/>
          <p:cNvSpPr txBox="1"/>
          <p:nvPr/>
        </p:nvSpPr>
        <p:spPr>
          <a:xfrm>
            <a:off x="132950" y="3723303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69"/>
          <p:cNvSpPr/>
          <p:nvPr/>
        </p:nvSpPr>
        <p:spPr>
          <a:xfrm>
            <a:off x="1634062" y="35270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69"/>
          <p:cNvSpPr/>
          <p:nvPr/>
        </p:nvSpPr>
        <p:spPr>
          <a:xfrm>
            <a:off x="1629488" y="3951962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69"/>
          <p:cNvSpPr/>
          <p:nvPr/>
        </p:nvSpPr>
        <p:spPr>
          <a:xfrm>
            <a:off x="2202965" y="39519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69"/>
          <p:cNvSpPr/>
          <p:nvPr/>
        </p:nvSpPr>
        <p:spPr>
          <a:xfrm>
            <a:off x="2831765" y="39519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69"/>
          <p:cNvSpPr/>
          <p:nvPr/>
        </p:nvSpPr>
        <p:spPr>
          <a:xfrm>
            <a:off x="3460565" y="39519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69"/>
          <p:cNvSpPr txBox="1"/>
          <p:nvPr/>
        </p:nvSpPr>
        <p:spPr>
          <a:xfrm>
            <a:off x="1629775" y="38524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62" name="Google Shape;1662;p69"/>
          <p:cNvSpPr txBox="1"/>
          <p:nvPr/>
        </p:nvSpPr>
        <p:spPr>
          <a:xfrm>
            <a:off x="2230925" y="38524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63" name="Google Shape;1663;p69"/>
          <p:cNvSpPr txBox="1"/>
          <p:nvPr/>
        </p:nvSpPr>
        <p:spPr>
          <a:xfrm>
            <a:off x="2845738" y="38524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64" name="Google Shape;1664;p69"/>
          <p:cNvSpPr txBox="1"/>
          <p:nvPr/>
        </p:nvSpPr>
        <p:spPr>
          <a:xfrm>
            <a:off x="3460525" y="38524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65" name="Google Shape;1665;p69"/>
          <p:cNvSpPr/>
          <p:nvPr/>
        </p:nvSpPr>
        <p:spPr>
          <a:xfrm>
            <a:off x="1634062" y="28038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69"/>
          <p:cNvSpPr/>
          <p:nvPr/>
        </p:nvSpPr>
        <p:spPr>
          <a:xfrm>
            <a:off x="1629488" y="32287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69"/>
          <p:cNvSpPr/>
          <p:nvPr/>
        </p:nvSpPr>
        <p:spPr>
          <a:xfrm>
            <a:off x="2202965" y="3228738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69"/>
          <p:cNvSpPr/>
          <p:nvPr/>
        </p:nvSpPr>
        <p:spPr>
          <a:xfrm>
            <a:off x="2831765" y="3228738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69"/>
          <p:cNvSpPr/>
          <p:nvPr/>
        </p:nvSpPr>
        <p:spPr>
          <a:xfrm>
            <a:off x="3460565" y="3228738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69"/>
          <p:cNvSpPr txBox="1"/>
          <p:nvPr/>
        </p:nvSpPr>
        <p:spPr>
          <a:xfrm>
            <a:off x="1630100" y="31283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71" name="Google Shape;1671;p69"/>
          <p:cNvSpPr txBox="1"/>
          <p:nvPr/>
        </p:nvSpPr>
        <p:spPr>
          <a:xfrm>
            <a:off x="2230925" y="3129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72" name="Google Shape;1672;p69"/>
          <p:cNvSpPr txBox="1"/>
          <p:nvPr/>
        </p:nvSpPr>
        <p:spPr>
          <a:xfrm>
            <a:off x="2845738" y="3129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73" name="Google Shape;1673;p69"/>
          <p:cNvSpPr txBox="1"/>
          <p:nvPr/>
        </p:nvSpPr>
        <p:spPr>
          <a:xfrm>
            <a:off x="3460525" y="31292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674" name="Google Shape;1674;p69"/>
          <p:cNvSpPr txBox="1"/>
          <p:nvPr/>
        </p:nvSpPr>
        <p:spPr>
          <a:xfrm>
            <a:off x="72625" y="3108700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5" name="Google Shape;1675;p69"/>
          <p:cNvCxnSpPr>
            <a:stCxn id="1670" idx="2"/>
            <a:endCxn id="1661" idx="0"/>
          </p:cNvCxnSpPr>
          <p:nvPr/>
        </p:nvCxnSpPr>
        <p:spPr>
          <a:xfrm flipH="1">
            <a:off x="1872500" y="3543813"/>
            <a:ext cx="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6" name="Google Shape;1676;p69"/>
          <p:cNvCxnSpPr>
            <a:stCxn id="1670" idx="2"/>
            <a:endCxn id="1662" idx="0"/>
          </p:cNvCxnSpPr>
          <p:nvPr/>
        </p:nvCxnSpPr>
        <p:spPr>
          <a:xfrm>
            <a:off x="1872800" y="3543813"/>
            <a:ext cx="6009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69"/>
          <p:cNvCxnSpPr>
            <a:stCxn id="1670" idx="2"/>
            <a:endCxn id="1663" idx="0"/>
          </p:cNvCxnSpPr>
          <p:nvPr/>
        </p:nvCxnSpPr>
        <p:spPr>
          <a:xfrm>
            <a:off x="1872800" y="3543813"/>
            <a:ext cx="12156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69"/>
          <p:cNvCxnSpPr>
            <a:stCxn id="1670" idx="2"/>
            <a:endCxn id="1664" idx="0"/>
          </p:cNvCxnSpPr>
          <p:nvPr/>
        </p:nvCxnSpPr>
        <p:spPr>
          <a:xfrm>
            <a:off x="1872800" y="3543813"/>
            <a:ext cx="1830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69"/>
          <p:cNvCxnSpPr>
            <a:stCxn id="1671" idx="2"/>
            <a:endCxn id="1661" idx="0"/>
          </p:cNvCxnSpPr>
          <p:nvPr/>
        </p:nvCxnSpPr>
        <p:spPr>
          <a:xfrm flipH="1">
            <a:off x="1872425" y="3544738"/>
            <a:ext cx="6012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69"/>
          <p:cNvCxnSpPr>
            <a:stCxn id="1671" idx="2"/>
            <a:endCxn id="1662" idx="0"/>
          </p:cNvCxnSpPr>
          <p:nvPr/>
        </p:nvCxnSpPr>
        <p:spPr>
          <a:xfrm>
            <a:off x="2473625" y="3544738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69"/>
          <p:cNvCxnSpPr>
            <a:stCxn id="1671" idx="2"/>
            <a:endCxn id="1663" idx="0"/>
          </p:cNvCxnSpPr>
          <p:nvPr/>
        </p:nvCxnSpPr>
        <p:spPr>
          <a:xfrm>
            <a:off x="2473625" y="3544738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69"/>
          <p:cNvCxnSpPr>
            <a:stCxn id="1671" idx="2"/>
            <a:endCxn id="1664" idx="0"/>
          </p:cNvCxnSpPr>
          <p:nvPr/>
        </p:nvCxnSpPr>
        <p:spPr>
          <a:xfrm>
            <a:off x="2473625" y="3544738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3" name="Google Shape;1683;p69"/>
          <p:cNvCxnSpPr>
            <a:stCxn id="1672" idx="2"/>
            <a:endCxn id="1661" idx="0"/>
          </p:cNvCxnSpPr>
          <p:nvPr/>
        </p:nvCxnSpPr>
        <p:spPr>
          <a:xfrm flipH="1">
            <a:off x="1872538" y="3544738"/>
            <a:ext cx="1215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4" name="Google Shape;1684;p69"/>
          <p:cNvCxnSpPr>
            <a:stCxn id="1672" idx="2"/>
            <a:endCxn id="1662" idx="0"/>
          </p:cNvCxnSpPr>
          <p:nvPr/>
        </p:nvCxnSpPr>
        <p:spPr>
          <a:xfrm flipH="1">
            <a:off x="2473738" y="3544738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69"/>
          <p:cNvCxnSpPr>
            <a:stCxn id="1672" idx="2"/>
            <a:endCxn id="1663" idx="0"/>
          </p:cNvCxnSpPr>
          <p:nvPr/>
        </p:nvCxnSpPr>
        <p:spPr>
          <a:xfrm>
            <a:off x="3088438" y="3544738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6" name="Google Shape;1686;p69"/>
          <p:cNvCxnSpPr>
            <a:stCxn id="1672" idx="2"/>
            <a:endCxn id="1664" idx="0"/>
          </p:cNvCxnSpPr>
          <p:nvPr/>
        </p:nvCxnSpPr>
        <p:spPr>
          <a:xfrm>
            <a:off x="3088438" y="3544738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7" name="Google Shape;1687;p69"/>
          <p:cNvCxnSpPr>
            <a:stCxn id="1673" idx="2"/>
            <a:endCxn id="1661" idx="0"/>
          </p:cNvCxnSpPr>
          <p:nvPr/>
        </p:nvCxnSpPr>
        <p:spPr>
          <a:xfrm flipH="1">
            <a:off x="1872325" y="3544725"/>
            <a:ext cx="1830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8" name="Google Shape;1688;p69"/>
          <p:cNvCxnSpPr>
            <a:stCxn id="1673" idx="2"/>
            <a:endCxn id="1662" idx="0"/>
          </p:cNvCxnSpPr>
          <p:nvPr/>
        </p:nvCxnSpPr>
        <p:spPr>
          <a:xfrm flipH="1">
            <a:off x="2473525" y="3544725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9" name="Google Shape;1689;p69"/>
          <p:cNvCxnSpPr>
            <a:stCxn id="1673" idx="2"/>
            <a:endCxn id="1663" idx="0"/>
          </p:cNvCxnSpPr>
          <p:nvPr/>
        </p:nvCxnSpPr>
        <p:spPr>
          <a:xfrm flipH="1">
            <a:off x="3088525" y="354472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69"/>
          <p:cNvCxnSpPr>
            <a:stCxn id="1673" idx="2"/>
            <a:endCxn id="1664" idx="0"/>
          </p:cNvCxnSpPr>
          <p:nvPr/>
        </p:nvCxnSpPr>
        <p:spPr>
          <a:xfrm>
            <a:off x="3703225" y="3544725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69"/>
          <p:cNvSpPr txBox="1"/>
          <p:nvPr/>
        </p:nvSpPr>
        <p:spPr>
          <a:xfrm>
            <a:off x="399925" y="1376500"/>
            <a:ext cx="27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Что было в </a:t>
            </a:r>
            <a:r>
              <a:rPr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блоке:</a:t>
            </a:r>
            <a:endParaRPr sz="16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92" name="Google Shape;1692;p69"/>
          <p:cNvSpPr txBox="1"/>
          <p:nvPr/>
        </p:nvSpPr>
        <p:spPr>
          <a:xfrm>
            <a:off x="2195150" y="1949938"/>
            <a:ext cx="14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Encoder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70"/>
          <p:cNvSpPr/>
          <p:nvPr/>
        </p:nvSpPr>
        <p:spPr>
          <a:xfrm>
            <a:off x="5540752" y="39485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70"/>
          <p:cNvSpPr txBox="1"/>
          <p:nvPr/>
        </p:nvSpPr>
        <p:spPr>
          <a:xfrm>
            <a:off x="5540713" y="38490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00" name="Google Shape;1700;p70"/>
          <p:cNvSpPr/>
          <p:nvPr/>
        </p:nvSpPr>
        <p:spPr>
          <a:xfrm>
            <a:off x="5540752" y="3225363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70"/>
          <p:cNvSpPr txBox="1"/>
          <p:nvPr/>
        </p:nvSpPr>
        <p:spPr>
          <a:xfrm>
            <a:off x="5540713" y="31258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02" name="Google Shape;1702;p70"/>
          <p:cNvSpPr/>
          <p:nvPr/>
        </p:nvSpPr>
        <p:spPr>
          <a:xfrm>
            <a:off x="5472200" y="3126688"/>
            <a:ext cx="714600" cy="14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70"/>
          <p:cNvSpPr txBox="1"/>
          <p:nvPr/>
        </p:nvSpPr>
        <p:spPr>
          <a:xfrm>
            <a:off x="1248169" y="463214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70"/>
          <p:cNvSpPr txBox="1"/>
          <p:nvPr/>
        </p:nvSpPr>
        <p:spPr>
          <a:xfrm>
            <a:off x="212375" y="443703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5" name="Google Shape;17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162" y="354747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70"/>
          <p:cNvSpPr txBox="1"/>
          <p:nvPr/>
        </p:nvSpPr>
        <p:spPr>
          <a:xfrm>
            <a:off x="132950" y="3723303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70"/>
          <p:cNvSpPr/>
          <p:nvPr/>
        </p:nvSpPr>
        <p:spPr>
          <a:xfrm>
            <a:off x="1404687" y="353062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70"/>
          <p:cNvSpPr/>
          <p:nvPr/>
        </p:nvSpPr>
        <p:spPr>
          <a:xfrm>
            <a:off x="1400113" y="395550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70"/>
          <p:cNvSpPr/>
          <p:nvPr/>
        </p:nvSpPr>
        <p:spPr>
          <a:xfrm>
            <a:off x="1973590" y="395550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70"/>
          <p:cNvSpPr/>
          <p:nvPr/>
        </p:nvSpPr>
        <p:spPr>
          <a:xfrm>
            <a:off x="2602390" y="395550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70"/>
          <p:cNvSpPr/>
          <p:nvPr/>
        </p:nvSpPr>
        <p:spPr>
          <a:xfrm>
            <a:off x="3231190" y="395550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70"/>
          <p:cNvSpPr txBox="1"/>
          <p:nvPr/>
        </p:nvSpPr>
        <p:spPr>
          <a:xfrm>
            <a:off x="1400400" y="3856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13" name="Google Shape;1713;p70"/>
          <p:cNvSpPr txBox="1"/>
          <p:nvPr/>
        </p:nvSpPr>
        <p:spPr>
          <a:xfrm>
            <a:off x="2001550" y="3856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14" name="Google Shape;1714;p70"/>
          <p:cNvSpPr txBox="1"/>
          <p:nvPr/>
        </p:nvSpPr>
        <p:spPr>
          <a:xfrm>
            <a:off x="2616363" y="3856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15" name="Google Shape;1715;p70"/>
          <p:cNvSpPr txBox="1"/>
          <p:nvPr/>
        </p:nvSpPr>
        <p:spPr>
          <a:xfrm>
            <a:off x="3231150" y="3855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16" name="Google Shape;1716;p70"/>
          <p:cNvSpPr/>
          <p:nvPr/>
        </p:nvSpPr>
        <p:spPr>
          <a:xfrm>
            <a:off x="1404687" y="280739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70"/>
          <p:cNvSpPr/>
          <p:nvPr/>
        </p:nvSpPr>
        <p:spPr>
          <a:xfrm>
            <a:off x="1400113" y="32322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70"/>
          <p:cNvSpPr/>
          <p:nvPr/>
        </p:nvSpPr>
        <p:spPr>
          <a:xfrm>
            <a:off x="1973590" y="32322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70"/>
          <p:cNvSpPr/>
          <p:nvPr/>
        </p:nvSpPr>
        <p:spPr>
          <a:xfrm>
            <a:off x="2602390" y="32322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70"/>
          <p:cNvSpPr/>
          <p:nvPr/>
        </p:nvSpPr>
        <p:spPr>
          <a:xfrm>
            <a:off x="3231190" y="32322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70"/>
          <p:cNvSpPr txBox="1"/>
          <p:nvPr/>
        </p:nvSpPr>
        <p:spPr>
          <a:xfrm>
            <a:off x="1400725" y="31318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22" name="Google Shape;1722;p70"/>
          <p:cNvSpPr txBox="1"/>
          <p:nvPr/>
        </p:nvSpPr>
        <p:spPr>
          <a:xfrm>
            <a:off x="2001550" y="3132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23" name="Google Shape;1723;p70"/>
          <p:cNvSpPr txBox="1"/>
          <p:nvPr/>
        </p:nvSpPr>
        <p:spPr>
          <a:xfrm>
            <a:off x="2616363" y="3132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24" name="Google Shape;1724;p70"/>
          <p:cNvSpPr txBox="1"/>
          <p:nvPr/>
        </p:nvSpPr>
        <p:spPr>
          <a:xfrm>
            <a:off x="3231150" y="3132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25" name="Google Shape;1725;p70"/>
          <p:cNvSpPr txBox="1"/>
          <p:nvPr/>
        </p:nvSpPr>
        <p:spPr>
          <a:xfrm>
            <a:off x="72625" y="3108700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70"/>
          <p:cNvSpPr txBox="1"/>
          <p:nvPr/>
        </p:nvSpPr>
        <p:spPr>
          <a:xfrm>
            <a:off x="4227756" y="4639207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7" name="Google Shape;172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50" y="35545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70"/>
          <p:cNvSpPr/>
          <p:nvPr/>
        </p:nvSpPr>
        <p:spPr>
          <a:xfrm>
            <a:off x="4384274" y="35376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70"/>
          <p:cNvSpPr/>
          <p:nvPr/>
        </p:nvSpPr>
        <p:spPr>
          <a:xfrm>
            <a:off x="4379700" y="3962562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70"/>
          <p:cNvSpPr/>
          <p:nvPr/>
        </p:nvSpPr>
        <p:spPr>
          <a:xfrm>
            <a:off x="4953177" y="39625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70"/>
          <p:cNvSpPr/>
          <p:nvPr/>
        </p:nvSpPr>
        <p:spPr>
          <a:xfrm>
            <a:off x="5581977" y="39625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70"/>
          <p:cNvSpPr txBox="1"/>
          <p:nvPr/>
        </p:nvSpPr>
        <p:spPr>
          <a:xfrm>
            <a:off x="4379988" y="3863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33" name="Google Shape;1733;p70"/>
          <p:cNvSpPr txBox="1"/>
          <p:nvPr/>
        </p:nvSpPr>
        <p:spPr>
          <a:xfrm>
            <a:off x="4981138" y="3863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34" name="Google Shape;1734;p70"/>
          <p:cNvSpPr txBox="1"/>
          <p:nvPr/>
        </p:nvSpPr>
        <p:spPr>
          <a:xfrm>
            <a:off x="5595950" y="3863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35" name="Google Shape;1735;p70"/>
          <p:cNvSpPr/>
          <p:nvPr/>
        </p:nvSpPr>
        <p:spPr>
          <a:xfrm>
            <a:off x="4384274" y="28144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70"/>
          <p:cNvSpPr/>
          <p:nvPr/>
        </p:nvSpPr>
        <p:spPr>
          <a:xfrm>
            <a:off x="4379700" y="32393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70"/>
          <p:cNvSpPr/>
          <p:nvPr/>
        </p:nvSpPr>
        <p:spPr>
          <a:xfrm>
            <a:off x="4953177" y="3239338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70"/>
          <p:cNvSpPr/>
          <p:nvPr/>
        </p:nvSpPr>
        <p:spPr>
          <a:xfrm>
            <a:off x="5581977" y="3239338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70"/>
          <p:cNvSpPr txBox="1"/>
          <p:nvPr/>
        </p:nvSpPr>
        <p:spPr>
          <a:xfrm>
            <a:off x="4380313" y="31389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40" name="Google Shape;1740;p70"/>
          <p:cNvSpPr txBox="1"/>
          <p:nvPr/>
        </p:nvSpPr>
        <p:spPr>
          <a:xfrm>
            <a:off x="4981138" y="31398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41" name="Google Shape;1741;p70"/>
          <p:cNvSpPr txBox="1"/>
          <p:nvPr/>
        </p:nvSpPr>
        <p:spPr>
          <a:xfrm>
            <a:off x="5595950" y="31398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cxnSp>
        <p:nvCxnSpPr>
          <p:cNvPr id="1742" name="Google Shape;1742;p70"/>
          <p:cNvCxnSpPr>
            <a:stCxn id="1739" idx="2"/>
            <a:endCxn id="1732" idx="0"/>
          </p:cNvCxnSpPr>
          <p:nvPr/>
        </p:nvCxnSpPr>
        <p:spPr>
          <a:xfrm flipH="1">
            <a:off x="4622713" y="3554413"/>
            <a:ext cx="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70"/>
          <p:cNvCxnSpPr>
            <a:stCxn id="1739" idx="2"/>
            <a:endCxn id="1739" idx="2"/>
          </p:cNvCxnSpPr>
          <p:nvPr/>
        </p:nvCxnSpPr>
        <p:spPr>
          <a:xfrm>
            <a:off x="4623013" y="355441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70"/>
          <p:cNvCxnSpPr>
            <a:stCxn id="1740" idx="2"/>
            <a:endCxn id="1732" idx="0"/>
          </p:cNvCxnSpPr>
          <p:nvPr/>
        </p:nvCxnSpPr>
        <p:spPr>
          <a:xfrm flipH="1">
            <a:off x="4622638" y="3555338"/>
            <a:ext cx="6012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5" name="Google Shape;1745;p70"/>
          <p:cNvCxnSpPr>
            <a:stCxn id="1740" idx="2"/>
            <a:endCxn id="1733" idx="0"/>
          </p:cNvCxnSpPr>
          <p:nvPr/>
        </p:nvCxnSpPr>
        <p:spPr>
          <a:xfrm>
            <a:off x="5223838" y="3555338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70"/>
          <p:cNvCxnSpPr>
            <a:stCxn id="1741" idx="2"/>
            <a:endCxn id="1732" idx="0"/>
          </p:cNvCxnSpPr>
          <p:nvPr/>
        </p:nvCxnSpPr>
        <p:spPr>
          <a:xfrm flipH="1">
            <a:off x="4622750" y="3555338"/>
            <a:ext cx="1215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70"/>
          <p:cNvCxnSpPr>
            <a:stCxn id="1741" idx="2"/>
            <a:endCxn id="1733" idx="0"/>
          </p:cNvCxnSpPr>
          <p:nvPr/>
        </p:nvCxnSpPr>
        <p:spPr>
          <a:xfrm flipH="1">
            <a:off x="5223950" y="3555338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8" name="Google Shape;1748;p70"/>
          <p:cNvCxnSpPr>
            <a:stCxn id="1741" idx="2"/>
            <a:endCxn id="1734" idx="0"/>
          </p:cNvCxnSpPr>
          <p:nvPr/>
        </p:nvCxnSpPr>
        <p:spPr>
          <a:xfrm>
            <a:off x="5838650" y="3555338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70"/>
          <p:cNvSpPr/>
          <p:nvPr/>
        </p:nvSpPr>
        <p:spPr>
          <a:xfrm>
            <a:off x="6301525" y="4167738"/>
            <a:ext cx="1899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0" name="Google Shape;1750;p70"/>
          <p:cNvCxnSpPr>
            <a:stCxn id="1721" idx="2"/>
            <a:endCxn id="1712" idx="0"/>
          </p:cNvCxnSpPr>
          <p:nvPr/>
        </p:nvCxnSpPr>
        <p:spPr>
          <a:xfrm flipH="1">
            <a:off x="1643125" y="3547350"/>
            <a:ext cx="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1" name="Google Shape;1751;p70"/>
          <p:cNvCxnSpPr>
            <a:stCxn id="1721" idx="2"/>
            <a:endCxn id="1713" idx="0"/>
          </p:cNvCxnSpPr>
          <p:nvPr/>
        </p:nvCxnSpPr>
        <p:spPr>
          <a:xfrm>
            <a:off x="1643425" y="3547350"/>
            <a:ext cx="6009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2" name="Google Shape;1752;p70"/>
          <p:cNvCxnSpPr>
            <a:stCxn id="1721" idx="2"/>
            <a:endCxn id="1714" idx="0"/>
          </p:cNvCxnSpPr>
          <p:nvPr/>
        </p:nvCxnSpPr>
        <p:spPr>
          <a:xfrm>
            <a:off x="1643425" y="3547350"/>
            <a:ext cx="12156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3" name="Google Shape;1753;p70"/>
          <p:cNvCxnSpPr>
            <a:stCxn id="1721" idx="2"/>
            <a:endCxn id="1715" idx="0"/>
          </p:cNvCxnSpPr>
          <p:nvPr/>
        </p:nvCxnSpPr>
        <p:spPr>
          <a:xfrm>
            <a:off x="1643425" y="3547350"/>
            <a:ext cx="1830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4" name="Google Shape;1754;p70"/>
          <p:cNvCxnSpPr>
            <a:stCxn id="1722" idx="2"/>
            <a:endCxn id="1712" idx="0"/>
          </p:cNvCxnSpPr>
          <p:nvPr/>
        </p:nvCxnSpPr>
        <p:spPr>
          <a:xfrm flipH="1">
            <a:off x="1643050" y="3548275"/>
            <a:ext cx="6012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70"/>
          <p:cNvCxnSpPr>
            <a:stCxn id="1722" idx="2"/>
            <a:endCxn id="1713" idx="0"/>
          </p:cNvCxnSpPr>
          <p:nvPr/>
        </p:nvCxnSpPr>
        <p:spPr>
          <a:xfrm>
            <a:off x="2244250" y="3548275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6" name="Google Shape;1756;p70"/>
          <p:cNvCxnSpPr>
            <a:stCxn id="1722" idx="2"/>
            <a:endCxn id="1714" idx="0"/>
          </p:cNvCxnSpPr>
          <p:nvPr/>
        </p:nvCxnSpPr>
        <p:spPr>
          <a:xfrm>
            <a:off x="2244250" y="354827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p70"/>
          <p:cNvCxnSpPr>
            <a:stCxn id="1722" idx="2"/>
            <a:endCxn id="1715" idx="0"/>
          </p:cNvCxnSpPr>
          <p:nvPr/>
        </p:nvCxnSpPr>
        <p:spPr>
          <a:xfrm>
            <a:off x="2244250" y="3548275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70"/>
          <p:cNvCxnSpPr>
            <a:stCxn id="1723" idx="2"/>
            <a:endCxn id="1712" idx="0"/>
          </p:cNvCxnSpPr>
          <p:nvPr/>
        </p:nvCxnSpPr>
        <p:spPr>
          <a:xfrm flipH="1">
            <a:off x="1643163" y="3548275"/>
            <a:ext cx="1215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9" name="Google Shape;1759;p70"/>
          <p:cNvCxnSpPr>
            <a:stCxn id="1723" idx="2"/>
            <a:endCxn id="1713" idx="0"/>
          </p:cNvCxnSpPr>
          <p:nvPr/>
        </p:nvCxnSpPr>
        <p:spPr>
          <a:xfrm flipH="1">
            <a:off x="2244363" y="354827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70"/>
          <p:cNvCxnSpPr>
            <a:stCxn id="1723" idx="2"/>
            <a:endCxn id="1714" idx="0"/>
          </p:cNvCxnSpPr>
          <p:nvPr/>
        </p:nvCxnSpPr>
        <p:spPr>
          <a:xfrm>
            <a:off x="2859063" y="3548275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70"/>
          <p:cNvCxnSpPr>
            <a:stCxn id="1723" idx="2"/>
            <a:endCxn id="1715" idx="0"/>
          </p:cNvCxnSpPr>
          <p:nvPr/>
        </p:nvCxnSpPr>
        <p:spPr>
          <a:xfrm>
            <a:off x="2859063" y="354827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70"/>
          <p:cNvCxnSpPr>
            <a:stCxn id="1724" idx="2"/>
            <a:endCxn id="1712" idx="0"/>
          </p:cNvCxnSpPr>
          <p:nvPr/>
        </p:nvCxnSpPr>
        <p:spPr>
          <a:xfrm flipH="1">
            <a:off x="1642950" y="3548263"/>
            <a:ext cx="1830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70"/>
          <p:cNvCxnSpPr>
            <a:stCxn id="1724" idx="2"/>
            <a:endCxn id="1713" idx="0"/>
          </p:cNvCxnSpPr>
          <p:nvPr/>
        </p:nvCxnSpPr>
        <p:spPr>
          <a:xfrm flipH="1">
            <a:off x="2244150" y="3548263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70"/>
          <p:cNvCxnSpPr>
            <a:stCxn id="1724" idx="2"/>
            <a:endCxn id="1714" idx="0"/>
          </p:cNvCxnSpPr>
          <p:nvPr/>
        </p:nvCxnSpPr>
        <p:spPr>
          <a:xfrm flipH="1">
            <a:off x="2859150" y="3548263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70"/>
          <p:cNvCxnSpPr>
            <a:stCxn id="1724" idx="2"/>
            <a:endCxn id="1715" idx="0"/>
          </p:cNvCxnSpPr>
          <p:nvPr/>
        </p:nvCxnSpPr>
        <p:spPr>
          <a:xfrm>
            <a:off x="3473850" y="3548263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70"/>
          <p:cNvSpPr txBox="1"/>
          <p:nvPr/>
        </p:nvSpPr>
        <p:spPr>
          <a:xfrm>
            <a:off x="1965775" y="2287488"/>
            <a:ext cx="14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Encoder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67" name="Google Shape;1767;p70"/>
          <p:cNvSpPr txBox="1"/>
          <p:nvPr/>
        </p:nvSpPr>
        <p:spPr>
          <a:xfrm>
            <a:off x="4663075" y="2287488"/>
            <a:ext cx="14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Decoder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68" name="Google Shape;1768;p70"/>
          <p:cNvSpPr txBox="1"/>
          <p:nvPr/>
        </p:nvSpPr>
        <p:spPr>
          <a:xfrm>
            <a:off x="4002450" y="1010350"/>
            <a:ext cx="32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Во время обучения эмбеддинги  x</a:t>
            </a:r>
            <a:r>
              <a:rPr baseline="30000"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</a:t>
            </a:r>
            <a:r>
              <a:rPr baseline="-25000"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 </a:t>
            </a:r>
            <a:r>
              <a:rPr lang="en" sz="16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не могут брать информацию из “будущих” токенов</a:t>
            </a:r>
            <a:endParaRPr sz="16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69" name="Google Shape;1769;p70"/>
          <p:cNvSpPr txBox="1"/>
          <p:nvPr/>
        </p:nvSpPr>
        <p:spPr>
          <a:xfrm>
            <a:off x="6297350" y="436303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70"/>
          <p:cNvSpPr txBox="1"/>
          <p:nvPr/>
        </p:nvSpPr>
        <p:spPr>
          <a:xfrm>
            <a:off x="6297350" y="3763078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70"/>
          <p:cNvSpPr txBox="1"/>
          <p:nvPr/>
        </p:nvSpPr>
        <p:spPr>
          <a:xfrm>
            <a:off x="6300600" y="3227400"/>
            <a:ext cx="140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2" name="Google Shape;1772;p70"/>
          <p:cNvCxnSpPr>
            <a:stCxn id="1739" idx="2"/>
            <a:endCxn id="1733" idx="0"/>
          </p:cNvCxnSpPr>
          <p:nvPr/>
        </p:nvCxnSpPr>
        <p:spPr>
          <a:xfrm>
            <a:off x="4623013" y="3554413"/>
            <a:ext cx="600900" cy="308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3" name="Google Shape;1773;p70"/>
          <p:cNvCxnSpPr>
            <a:stCxn id="1739" idx="2"/>
            <a:endCxn id="1734" idx="0"/>
          </p:cNvCxnSpPr>
          <p:nvPr/>
        </p:nvCxnSpPr>
        <p:spPr>
          <a:xfrm>
            <a:off x="4623013" y="3554413"/>
            <a:ext cx="1215600" cy="308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70"/>
          <p:cNvCxnSpPr>
            <a:stCxn id="1740" idx="2"/>
            <a:endCxn id="1734" idx="0"/>
          </p:cNvCxnSpPr>
          <p:nvPr/>
        </p:nvCxnSpPr>
        <p:spPr>
          <a:xfrm>
            <a:off x="5223838" y="3555338"/>
            <a:ext cx="614700" cy="3078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71"/>
          <p:cNvSpPr/>
          <p:nvPr/>
        </p:nvSpPr>
        <p:spPr>
          <a:xfrm>
            <a:off x="5540752" y="394858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71"/>
          <p:cNvSpPr txBox="1"/>
          <p:nvPr/>
        </p:nvSpPr>
        <p:spPr>
          <a:xfrm>
            <a:off x="5540713" y="38490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82" name="Google Shape;1782;p71"/>
          <p:cNvSpPr/>
          <p:nvPr/>
        </p:nvSpPr>
        <p:spPr>
          <a:xfrm>
            <a:off x="5540752" y="3225363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71"/>
          <p:cNvSpPr txBox="1"/>
          <p:nvPr/>
        </p:nvSpPr>
        <p:spPr>
          <a:xfrm>
            <a:off x="5540713" y="31258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84" name="Google Shape;1784;p71"/>
          <p:cNvSpPr/>
          <p:nvPr/>
        </p:nvSpPr>
        <p:spPr>
          <a:xfrm>
            <a:off x="5472200" y="3126688"/>
            <a:ext cx="714600" cy="14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71"/>
          <p:cNvSpPr txBox="1"/>
          <p:nvPr/>
        </p:nvSpPr>
        <p:spPr>
          <a:xfrm>
            <a:off x="1248169" y="4632145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71"/>
          <p:cNvSpPr txBox="1"/>
          <p:nvPr/>
        </p:nvSpPr>
        <p:spPr>
          <a:xfrm>
            <a:off x="212375" y="443703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7" name="Google Shape;17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162" y="354747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71"/>
          <p:cNvSpPr txBox="1"/>
          <p:nvPr/>
        </p:nvSpPr>
        <p:spPr>
          <a:xfrm>
            <a:off x="132950" y="3723303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71"/>
          <p:cNvSpPr/>
          <p:nvPr/>
        </p:nvSpPr>
        <p:spPr>
          <a:xfrm>
            <a:off x="1404687" y="353062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71"/>
          <p:cNvSpPr/>
          <p:nvPr/>
        </p:nvSpPr>
        <p:spPr>
          <a:xfrm>
            <a:off x="1400113" y="395550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71"/>
          <p:cNvSpPr/>
          <p:nvPr/>
        </p:nvSpPr>
        <p:spPr>
          <a:xfrm>
            <a:off x="1973590" y="395550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71"/>
          <p:cNvSpPr/>
          <p:nvPr/>
        </p:nvSpPr>
        <p:spPr>
          <a:xfrm>
            <a:off x="2602390" y="395550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71"/>
          <p:cNvSpPr/>
          <p:nvPr/>
        </p:nvSpPr>
        <p:spPr>
          <a:xfrm>
            <a:off x="3231190" y="3955500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71"/>
          <p:cNvSpPr txBox="1"/>
          <p:nvPr/>
        </p:nvSpPr>
        <p:spPr>
          <a:xfrm>
            <a:off x="1400400" y="3856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95" name="Google Shape;1795;p71"/>
          <p:cNvSpPr txBox="1"/>
          <p:nvPr/>
        </p:nvSpPr>
        <p:spPr>
          <a:xfrm>
            <a:off x="2001550" y="3856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96" name="Google Shape;1796;p71"/>
          <p:cNvSpPr txBox="1"/>
          <p:nvPr/>
        </p:nvSpPr>
        <p:spPr>
          <a:xfrm>
            <a:off x="2616363" y="38560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97" name="Google Shape;1797;p71"/>
          <p:cNvSpPr txBox="1"/>
          <p:nvPr/>
        </p:nvSpPr>
        <p:spPr>
          <a:xfrm>
            <a:off x="3231150" y="38559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798" name="Google Shape;1798;p71"/>
          <p:cNvSpPr/>
          <p:nvPr/>
        </p:nvSpPr>
        <p:spPr>
          <a:xfrm>
            <a:off x="1404687" y="2807399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71"/>
          <p:cNvSpPr/>
          <p:nvPr/>
        </p:nvSpPr>
        <p:spPr>
          <a:xfrm>
            <a:off x="1400113" y="32322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71"/>
          <p:cNvSpPr/>
          <p:nvPr/>
        </p:nvSpPr>
        <p:spPr>
          <a:xfrm>
            <a:off x="1973590" y="32322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71"/>
          <p:cNvSpPr/>
          <p:nvPr/>
        </p:nvSpPr>
        <p:spPr>
          <a:xfrm>
            <a:off x="2602390" y="32322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71"/>
          <p:cNvSpPr/>
          <p:nvPr/>
        </p:nvSpPr>
        <p:spPr>
          <a:xfrm>
            <a:off x="3231190" y="323227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71"/>
          <p:cNvSpPr txBox="1"/>
          <p:nvPr/>
        </p:nvSpPr>
        <p:spPr>
          <a:xfrm>
            <a:off x="1400725" y="31318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04" name="Google Shape;1804;p71"/>
          <p:cNvSpPr txBox="1"/>
          <p:nvPr/>
        </p:nvSpPr>
        <p:spPr>
          <a:xfrm>
            <a:off x="2001550" y="3132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05" name="Google Shape;1805;p71"/>
          <p:cNvSpPr txBox="1"/>
          <p:nvPr/>
        </p:nvSpPr>
        <p:spPr>
          <a:xfrm>
            <a:off x="2616363" y="31327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06" name="Google Shape;1806;p71"/>
          <p:cNvSpPr txBox="1"/>
          <p:nvPr/>
        </p:nvSpPr>
        <p:spPr>
          <a:xfrm>
            <a:off x="3231150" y="3132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07" name="Google Shape;1807;p71"/>
          <p:cNvSpPr txBox="1"/>
          <p:nvPr/>
        </p:nvSpPr>
        <p:spPr>
          <a:xfrm>
            <a:off x="72625" y="3108700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71"/>
          <p:cNvSpPr txBox="1"/>
          <p:nvPr/>
        </p:nvSpPr>
        <p:spPr>
          <a:xfrm>
            <a:off x="4227756" y="4639207"/>
            <a:ext cx="28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9" name="Google Shape;18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50" y="35545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71"/>
          <p:cNvSpPr/>
          <p:nvPr/>
        </p:nvSpPr>
        <p:spPr>
          <a:xfrm>
            <a:off x="4384274" y="35376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71"/>
          <p:cNvSpPr/>
          <p:nvPr/>
        </p:nvSpPr>
        <p:spPr>
          <a:xfrm>
            <a:off x="4379700" y="3962562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71"/>
          <p:cNvSpPr/>
          <p:nvPr/>
        </p:nvSpPr>
        <p:spPr>
          <a:xfrm>
            <a:off x="4953177" y="39625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71"/>
          <p:cNvSpPr/>
          <p:nvPr/>
        </p:nvSpPr>
        <p:spPr>
          <a:xfrm>
            <a:off x="5581977" y="3962563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71"/>
          <p:cNvSpPr txBox="1"/>
          <p:nvPr/>
        </p:nvSpPr>
        <p:spPr>
          <a:xfrm>
            <a:off x="4379988" y="3863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15" name="Google Shape;1815;p71"/>
          <p:cNvSpPr txBox="1"/>
          <p:nvPr/>
        </p:nvSpPr>
        <p:spPr>
          <a:xfrm>
            <a:off x="4981138" y="3863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16" name="Google Shape;1816;p71"/>
          <p:cNvSpPr txBox="1"/>
          <p:nvPr/>
        </p:nvSpPr>
        <p:spPr>
          <a:xfrm>
            <a:off x="5595950" y="3863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17" name="Google Shape;1817;p71"/>
          <p:cNvSpPr/>
          <p:nvPr/>
        </p:nvSpPr>
        <p:spPr>
          <a:xfrm>
            <a:off x="4384274" y="28144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71"/>
          <p:cNvSpPr/>
          <p:nvPr/>
        </p:nvSpPr>
        <p:spPr>
          <a:xfrm>
            <a:off x="4379700" y="323933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71"/>
          <p:cNvSpPr/>
          <p:nvPr/>
        </p:nvSpPr>
        <p:spPr>
          <a:xfrm>
            <a:off x="4953177" y="3239338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71"/>
          <p:cNvSpPr/>
          <p:nvPr/>
        </p:nvSpPr>
        <p:spPr>
          <a:xfrm>
            <a:off x="5581977" y="3239338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71"/>
          <p:cNvSpPr txBox="1"/>
          <p:nvPr/>
        </p:nvSpPr>
        <p:spPr>
          <a:xfrm>
            <a:off x="4380313" y="31389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22" name="Google Shape;1822;p71"/>
          <p:cNvSpPr txBox="1"/>
          <p:nvPr/>
        </p:nvSpPr>
        <p:spPr>
          <a:xfrm>
            <a:off x="4981138" y="31398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23" name="Google Shape;1823;p71"/>
          <p:cNvSpPr txBox="1"/>
          <p:nvPr/>
        </p:nvSpPr>
        <p:spPr>
          <a:xfrm>
            <a:off x="5595950" y="31398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cxnSp>
        <p:nvCxnSpPr>
          <p:cNvPr id="1824" name="Google Shape;1824;p71"/>
          <p:cNvCxnSpPr>
            <a:stCxn id="1821" idx="2"/>
            <a:endCxn id="1814" idx="0"/>
          </p:cNvCxnSpPr>
          <p:nvPr/>
        </p:nvCxnSpPr>
        <p:spPr>
          <a:xfrm flipH="1">
            <a:off x="4622713" y="3554413"/>
            <a:ext cx="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71"/>
          <p:cNvCxnSpPr>
            <a:stCxn id="1821" idx="2"/>
            <a:endCxn id="1821" idx="2"/>
          </p:cNvCxnSpPr>
          <p:nvPr/>
        </p:nvCxnSpPr>
        <p:spPr>
          <a:xfrm>
            <a:off x="4623013" y="355441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71"/>
          <p:cNvCxnSpPr>
            <a:stCxn id="1822" idx="2"/>
            <a:endCxn id="1814" idx="0"/>
          </p:cNvCxnSpPr>
          <p:nvPr/>
        </p:nvCxnSpPr>
        <p:spPr>
          <a:xfrm flipH="1">
            <a:off x="4622638" y="3555338"/>
            <a:ext cx="6012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71"/>
          <p:cNvCxnSpPr>
            <a:stCxn id="1822" idx="2"/>
            <a:endCxn id="1815" idx="0"/>
          </p:cNvCxnSpPr>
          <p:nvPr/>
        </p:nvCxnSpPr>
        <p:spPr>
          <a:xfrm>
            <a:off x="5223838" y="3555338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8" name="Google Shape;1828;p71"/>
          <p:cNvCxnSpPr>
            <a:stCxn id="1823" idx="2"/>
            <a:endCxn id="1814" idx="0"/>
          </p:cNvCxnSpPr>
          <p:nvPr/>
        </p:nvCxnSpPr>
        <p:spPr>
          <a:xfrm flipH="1">
            <a:off x="4622750" y="3555338"/>
            <a:ext cx="1215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71"/>
          <p:cNvCxnSpPr>
            <a:stCxn id="1823" idx="2"/>
            <a:endCxn id="1815" idx="0"/>
          </p:cNvCxnSpPr>
          <p:nvPr/>
        </p:nvCxnSpPr>
        <p:spPr>
          <a:xfrm flipH="1">
            <a:off x="5223950" y="3555338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71"/>
          <p:cNvCxnSpPr>
            <a:stCxn id="1823" idx="2"/>
            <a:endCxn id="1816" idx="0"/>
          </p:cNvCxnSpPr>
          <p:nvPr/>
        </p:nvCxnSpPr>
        <p:spPr>
          <a:xfrm>
            <a:off x="5838650" y="3555338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1" name="Google Shape;1831;p71"/>
          <p:cNvSpPr/>
          <p:nvPr/>
        </p:nvSpPr>
        <p:spPr>
          <a:xfrm>
            <a:off x="6301525" y="4167738"/>
            <a:ext cx="1899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2" name="Google Shape;1832;p71"/>
          <p:cNvCxnSpPr>
            <a:stCxn id="1803" idx="2"/>
            <a:endCxn id="1794" idx="0"/>
          </p:cNvCxnSpPr>
          <p:nvPr/>
        </p:nvCxnSpPr>
        <p:spPr>
          <a:xfrm flipH="1">
            <a:off x="1643125" y="3547350"/>
            <a:ext cx="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3" name="Google Shape;1833;p71"/>
          <p:cNvCxnSpPr>
            <a:stCxn id="1803" idx="2"/>
            <a:endCxn id="1795" idx="0"/>
          </p:cNvCxnSpPr>
          <p:nvPr/>
        </p:nvCxnSpPr>
        <p:spPr>
          <a:xfrm>
            <a:off x="1643425" y="3547350"/>
            <a:ext cx="6009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4" name="Google Shape;1834;p71"/>
          <p:cNvCxnSpPr>
            <a:stCxn id="1803" idx="2"/>
            <a:endCxn id="1796" idx="0"/>
          </p:cNvCxnSpPr>
          <p:nvPr/>
        </p:nvCxnSpPr>
        <p:spPr>
          <a:xfrm>
            <a:off x="1643425" y="3547350"/>
            <a:ext cx="12156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71"/>
          <p:cNvCxnSpPr>
            <a:stCxn id="1803" idx="2"/>
            <a:endCxn id="1797" idx="0"/>
          </p:cNvCxnSpPr>
          <p:nvPr/>
        </p:nvCxnSpPr>
        <p:spPr>
          <a:xfrm>
            <a:off x="1643425" y="3547350"/>
            <a:ext cx="18303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71"/>
          <p:cNvCxnSpPr>
            <a:stCxn id="1804" idx="2"/>
            <a:endCxn id="1794" idx="0"/>
          </p:cNvCxnSpPr>
          <p:nvPr/>
        </p:nvCxnSpPr>
        <p:spPr>
          <a:xfrm flipH="1">
            <a:off x="1643050" y="3548275"/>
            <a:ext cx="6012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71"/>
          <p:cNvCxnSpPr>
            <a:stCxn id="1804" idx="2"/>
            <a:endCxn id="1795" idx="0"/>
          </p:cNvCxnSpPr>
          <p:nvPr/>
        </p:nvCxnSpPr>
        <p:spPr>
          <a:xfrm>
            <a:off x="2244250" y="3548275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71"/>
          <p:cNvCxnSpPr>
            <a:stCxn id="1804" idx="2"/>
            <a:endCxn id="1796" idx="0"/>
          </p:cNvCxnSpPr>
          <p:nvPr/>
        </p:nvCxnSpPr>
        <p:spPr>
          <a:xfrm>
            <a:off x="2244250" y="354827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71"/>
          <p:cNvCxnSpPr>
            <a:stCxn id="1804" idx="2"/>
            <a:endCxn id="1797" idx="0"/>
          </p:cNvCxnSpPr>
          <p:nvPr/>
        </p:nvCxnSpPr>
        <p:spPr>
          <a:xfrm>
            <a:off x="2244250" y="3548275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71"/>
          <p:cNvCxnSpPr>
            <a:stCxn id="1805" idx="2"/>
            <a:endCxn id="1794" idx="0"/>
          </p:cNvCxnSpPr>
          <p:nvPr/>
        </p:nvCxnSpPr>
        <p:spPr>
          <a:xfrm flipH="1">
            <a:off x="1643163" y="3548275"/>
            <a:ext cx="1215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71"/>
          <p:cNvCxnSpPr>
            <a:stCxn id="1805" idx="2"/>
            <a:endCxn id="1795" idx="0"/>
          </p:cNvCxnSpPr>
          <p:nvPr/>
        </p:nvCxnSpPr>
        <p:spPr>
          <a:xfrm flipH="1">
            <a:off x="2244363" y="354827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71"/>
          <p:cNvCxnSpPr>
            <a:stCxn id="1805" idx="2"/>
            <a:endCxn id="1796" idx="0"/>
          </p:cNvCxnSpPr>
          <p:nvPr/>
        </p:nvCxnSpPr>
        <p:spPr>
          <a:xfrm>
            <a:off x="2859063" y="3548275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71"/>
          <p:cNvCxnSpPr>
            <a:stCxn id="1805" idx="2"/>
            <a:endCxn id="1797" idx="0"/>
          </p:cNvCxnSpPr>
          <p:nvPr/>
        </p:nvCxnSpPr>
        <p:spPr>
          <a:xfrm>
            <a:off x="2859063" y="3548275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71"/>
          <p:cNvCxnSpPr>
            <a:stCxn id="1806" idx="2"/>
            <a:endCxn id="1794" idx="0"/>
          </p:cNvCxnSpPr>
          <p:nvPr/>
        </p:nvCxnSpPr>
        <p:spPr>
          <a:xfrm flipH="1">
            <a:off x="1642950" y="3548263"/>
            <a:ext cx="18309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5" name="Google Shape;1845;p71"/>
          <p:cNvCxnSpPr>
            <a:stCxn id="1806" idx="2"/>
            <a:endCxn id="1795" idx="0"/>
          </p:cNvCxnSpPr>
          <p:nvPr/>
        </p:nvCxnSpPr>
        <p:spPr>
          <a:xfrm flipH="1">
            <a:off x="2244150" y="3548263"/>
            <a:ext cx="1229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71"/>
          <p:cNvCxnSpPr>
            <a:stCxn id="1806" idx="2"/>
            <a:endCxn id="1796" idx="0"/>
          </p:cNvCxnSpPr>
          <p:nvPr/>
        </p:nvCxnSpPr>
        <p:spPr>
          <a:xfrm flipH="1">
            <a:off x="2859150" y="3548263"/>
            <a:ext cx="61470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p71"/>
          <p:cNvCxnSpPr>
            <a:stCxn id="1806" idx="2"/>
            <a:endCxn id="1797" idx="0"/>
          </p:cNvCxnSpPr>
          <p:nvPr/>
        </p:nvCxnSpPr>
        <p:spPr>
          <a:xfrm>
            <a:off x="3473850" y="3548263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p71"/>
          <p:cNvSpPr txBox="1"/>
          <p:nvPr/>
        </p:nvSpPr>
        <p:spPr>
          <a:xfrm>
            <a:off x="1965775" y="2287488"/>
            <a:ext cx="14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Encoder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49" name="Google Shape;1849;p71"/>
          <p:cNvSpPr txBox="1"/>
          <p:nvPr/>
        </p:nvSpPr>
        <p:spPr>
          <a:xfrm>
            <a:off x="4663075" y="2287488"/>
            <a:ext cx="14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Decoder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50" name="Google Shape;1850;p71"/>
          <p:cNvSpPr txBox="1"/>
          <p:nvPr/>
        </p:nvSpPr>
        <p:spPr>
          <a:xfrm>
            <a:off x="6297350" y="4363038"/>
            <a:ext cx="7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71"/>
          <p:cNvSpPr txBox="1"/>
          <p:nvPr/>
        </p:nvSpPr>
        <p:spPr>
          <a:xfrm>
            <a:off x="6297350" y="3763078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71"/>
          <p:cNvSpPr txBox="1"/>
          <p:nvPr/>
        </p:nvSpPr>
        <p:spPr>
          <a:xfrm>
            <a:off x="6300600" y="3227400"/>
            <a:ext cx="140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Masked</a:t>
            </a:r>
            <a:endParaRPr b="1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</a:t>
            </a:r>
            <a:endParaRPr/>
          </a:p>
        </p:txBody>
      </p:sp>
      <p:pic>
        <p:nvPicPr>
          <p:cNvPr id="1858" name="Google Shape;18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250" y="1060875"/>
            <a:ext cx="4138409" cy="39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72"/>
          <p:cNvSpPr/>
          <p:nvPr/>
        </p:nvSpPr>
        <p:spPr>
          <a:xfrm>
            <a:off x="5224875" y="1828450"/>
            <a:ext cx="141300" cy="225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72"/>
          <p:cNvSpPr txBox="1"/>
          <p:nvPr/>
        </p:nvSpPr>
        <p:spPr>
          <a:xfrm>
            <a:off x="5433400" y="2650000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61" name="Google Shape;1861;p72"/>
          <p:cNvSpPr/>
          <p:nvPr/>
        </p:nvSpPr>
        <p:spPr>
          <a:xfrm>
            <a:off x="1019250" y="2276175"/>
            <a:ext cx="141300" cy="120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2" name="Google Shape;1862;p72"/>
          <p:cNvSpPr txBox="1"/>
          <p:nvPr/>
        </p:nvSpPr>
        <p:spPr>
          <a:xfrm>
            <a:off x="96125" y="2572725"/>
            <a:ext cx="85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73"/>
          <p:cNvSpPr/>
          <p:nvPr/>
        </p:nvSpPr>
        <p:spPr>
          <a:xfrm>
            <a:off x="258775" y="3476262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73"/>
          <p:cNvSpPr/>
          <p:nvPr/>
        </p:nvSpPr>
        <p:spPr>
          <a:xfrm>
            <a:off x="8322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73"/>
          <p:cNvSpPr/>
          <p:nvPr/>
        </p:nvSpPr>
        <p:spPr>
          <a:xfrm>
            <a:off x="14610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73"/>
          <p:cNvSpPr/>
          <p:nvPr/>
        </p:nvSpPr>
        <p:spPr>
          <a:xfrm>
            <a:off x="20898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73"/>
          <p:cNvSpPr txBox="1"/>
          <p:nvPr/>
        </p:nvSpPr>
        <p:spPr>
          <a:xfrm>
            <a:off x="25906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72" name="Google Shape;1872;p73"/>
          <p:cNvSpPr txBox="1"/>
          <p:nvPr/>
        </p:nvSpPr>
        <p:spPr>
          <a:xfrm>
            <a:off x="86021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73" name="Google Shape;1873;p73"/>
          <p:cNvSpPr txBox="1"/>
          <p:nvPr/>
        </p:nvSpPr>
        <p:spPr>
          <a:xfrm>
            <a:off x="1475025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74" name="Google Shape;1874;p73"/>
          <p:cNvSpPr txBox="1"/>
          <p:nvPr/>
        </p:nvSpPr>
        <p:spPr>
          <a:xfrm>
            <a:off x="2089813" y="33767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75" name="Google Shape;1875;p73"/>
          <p:cNvSpPr txBox="1"/>
          <p:nvPr/>
        </p:nvSpPr>
        <p:spPr>
          <a:xfrm>
            <a:off x="212725" y="4466400"/>
            <a:ext cx="259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Финальные выходы энкодера</a:t>
            </a:r>
            <a:endParaRPr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6" name="Google Shape;1876;p73"/>
          <p:cNvSpPr/>
          <p:nvPr/>
        </p:nvSpPr>
        <p:spPr>
          <a:xfrm>
            <a:off x="2808925" y="3413500"/>
            <a:ext cx="3240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73"/>
          <p:cNvSpPr/>
          <p:nvPr/>
        </p:nvSpPr>
        <p:spPr>
          <a:xfrm>
            <a:off x="5391475" y="3734125"/>
            <a:ext cx="264600" cy="4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Cross-Attention</a:t>
            </a:r>
            <a:endParaRPr/>
          </a:p>
        </p:txBody>
      </p:sp>
      <p:sp>
        <p:nvSpPr>
          <p:cNvPr id="1879" name="Google Shape;1879;p73"/>
          <p:cNvSpPr txBox="1"/>
          <p:nvPr/>
        </p:nvSpPr>
        <p:spPr>
          <a:xfrm>
            <a:off x="3476650" y="4474200"/>
            <a:ext cx="20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Выходы слоя декодера</a:t>
            </a:r>
            <a:endParaRPr sz="1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80" name="Google Shape;1880;p73"/>
          <p:cNvSpPr/>
          <p:nvPr/>
        </p:nvSpPr>
        <p:spPr>
          <a:xfrm>
            <a:off x="3411375" y="3476712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73"/>
          <p:cNvSpPr/>
          <p:nvPr/>
        </p:nvSpPr>
        <p:spPr>
          <a:xfrm>
            <a:off x="39848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73"/>
          <p:cNvSpPr/>
          <p:nvPr/>
        </p:nvSpPr>
        <p:spPr>
          <a:xfrm>
            <a:off x="46136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73"/>
          <p:cNvSpPr txBox="1"/>
          <p:nvPr/>
        </p:nvSpPr>
        <p:spPr>
          <a:xfrm>
            <a:off x="3411988" y="33762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84" name="Google Shape;1884;p73"/>
          <p:cNvSpPr txBox="1"/>
          <p:nvPr/>
        </p:nvSpPr>
        <p:spPr>
          <a:xfrm>
            <a:off x="4012813" y="33772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85" name="Google Shape;1885;p73"/>
          <p:cNvSpPr txBox="1"/>
          <p:nvPr/>
        </p:nvSpPr>
        <p:spPr>
          <a:xfrm>
            <a:off x="4627625" y="33772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86" name="Google Shape;1886;p73"/>
          <p:cNvSpPr txBox="1"/>
          <p:nvPr/>
        </p:nvSpPr>
        <p:spPr>
          <a:xfrm>
            <a:off x="311700" y="1127600"/>
            <a:ext cx="395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Каждый эмбеддинг декодера соберет информацию из эмбеддингов энкодера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87" name="Google Shape;18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73"/>
          <p:cNvSpPr/>
          <p:nvPr/>
        </p:nvSpPr>
        <p:spPr>
          <a:xfrm>
            <a:off x="5303250" y="3672375"/>
            <a:ext cx="3981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74"/>
          <p:cNvSpPr/>
          <p:nvPr/>
        </p:nvSpPr>
        <p:spPr>
          <a:xfrm>
            <a:off x="258775" y="3476262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74"/>
          <p:cNvSpPr/>
          <p:nvPr/>
        </p:nvSpPr>
        <p:spPr>
          <a:xfrm>
            <a:off x="8322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74"/>
          <p:cNvSpPr/>
          <p:nvPr/>
        </p:nvSpPr>
        <p:spPr>
          <a:xfrm>
            <a:off x="14610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74"/>
          <p:cNvSpPr/>
          <p:nvPr/>
        </p:nvSpPr>
        <p:spPr>
          <a:xfrm>
            <a:off x="20898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74"/>
          <p:cNvSpPr txBox="1"/>
          <p:nvPr/>
        </p:nvSpPr>
        <p:spPr>
          <a:xfrm>
            <a:off x="25906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899" name="Google Shape;1899;p74"/>
          <p:cNvSpPr txBox="1"/>
          <p:nvPr/>
        </p:nvSpPr>
        <p:spPr>
          <a:xfrm>
            <a:off x="86021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00" name="Google Shape;1900;p74"/>
          <p:cNvSpPr txBox="1"/>
          <p:nvPr/>
        </p:nvSpPr>
        <p:spPr>
          <a:xfrm>
            <a:off x="1475025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01" name="Google Shape;1901;p74"/>
          <p:cNvSpPr txBox="1"/>
          <p:nvPr/>
        </p:nvSpPr>
        <p:spPr>
          <a:xfrm>
            <a:off x="2089813" y="33767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02" name="Google Shape;1902;p74"/>
          <p:cNvSpPr txBox="1"/>
          <p:nvPr/>
        </p:nvSpPr>
        <p:spPr>
          <a:xfrm>
            <a:off x="212725" y="4466400"/>
            <a:ext cx="259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Финальные выходы энкодера</a:t>
            </a:r>
            <a:endParaRPr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03" name="Google Shape;1903;p74"/>
          <p:cNvSpPr/>
          <p:nvPr/>
        </p:nvSpPr>
        <p:spPr>
          <a:xfrm>
            <a:off x="2808925" y="3413500"/>
            <a:ext cx="3240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74"/>
          <p:cNvSpPr/>
          <p:nvPr/>
        </p:nvSpPr>
        <p:spPr>
          <a:xfrm>
            <a:off x="5391475" y="3734125"/>
            <a:ext cx="264600" cy="4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74"/>
          <p:cNvSpPr txBox="1"/>
          <p:nvPr/>
        </p:nvSpPr>
        <p:spPr>
          <a:xfrm>
            <a:off x="3476650" y="4474200"/>
            <a:ext cx="20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Выходы слоя декодера</a:t>
            </a:r>
            <a:endParaRPr sz="1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06" name="Google Shape;1906;p74"/>
          <p:cNvSpPr/>
          <p:nvPr/>
        </p:nvSpPr>
        <p:spPr>
          <a:xfrm>
            <a:off x="3411375" y="3476712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74"/>
          <p:cNvSpPr/>
          <p:nvPr/>
        </p:nvSpPr>
        <p:spPr>
          <a:xfrm>
            <a:off x="39848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74"/>
          <p:cNvSpPr/>
          <p:nvPr/>
        </p:nvSpPr>
        <p:spPr>
          <a:xfrm>
            <a:off x="46136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74"/>
          <p:cNvSpPr txBox="1"/>
          <p:nvPr/>
        </p:nvSpPr>
        <p:spPr>
          <a:xfrm>
            <a:off x="3411988" y="33762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10" name="Google Shape;1910;p74"/>
          <p:cNvSpPr txBox="1"/>
          <p:nvPr/>
        </p:nvSpPr>
        <p:spPr>
          <a:xfrm>
            <a:off x="4012813" y="33772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11" name="Google Shape;1911;p74"/>
          <p:cNvSpPr txBox="1"/>
          <p:nvPr/>
        </p:nvSpPr>
        <p:spPr>
          <a:xfrm>
            <a:off x="4627625" y="33772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912" name="Google Shape;191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74"/>
          <p:cNvSpPr/>
          <p:nvPr/>
        </p:nvSpPr>
        <p:spPr>
          <a:xfrm>
            <a:off x="5303250" y="3672375"/>
            <a:ext cx="3981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74"/>
          <p:cNvSpPr/>
          <p:nvPr/>
        </p:nvSpPr>
        <p:spPr>
          <a:xfrm>
            <a:off x="947756" y="27621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74"/>
          <p:cNvSpPr/>
          <p:nvPr/>
        </p:nvSpPr>
        <p:spPr>
          <a:xfrm>
            <a:off x="1518062" y="27621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74"/>
          <p:cNvSpPr/>
          <p:nvPr/>
        </p:nvSpPr>
        <p:spPr>
          <a:xfrm>
            <a:off x="2088371" y="27621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74"/>
          <p:cNvSpPr txBox="1"/>
          <p:nvPr/>
        </p:nvSpPr>
        <p:spPr>
          <a:xfrm>
            <a:off x="877970" y="2695359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12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1919" name="Google Shape;1919;p74"/>
          <p:cNvSpPr txBox="1"/>
          <p:nvPr/>
        </p:nvSpPr>
        <p:spPr>
          <a:xfrm>
            <a:off x="1480979" y="2695360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13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1920" name="Google Shape;1920;p74"/>
          <p:cNvSpPr txBox="1"/>
          <p:nvPr/>
        </p:nvSpPr>
        <p:spPr>
          <a:xfrm>
            <a:off x="2055659" y="2695352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14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1921" name="Google Shape;1921;p74"/>
          <p:cNvSpPr/>
          <p:nvPr/>
        </p:nvSpPr>
        <p:spPr>
          <a:xfrm>
            <a:off x="363290" y="279664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74"/>
          <p:cNvSpPr txBox="1"/>
          <p:nvPr/>
        </p:nvSpPr>
        <p:spPr>
          <a:xfrm>
            <a:off x="363300" y="2724527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11</a:t>
            </a:r>
            <a:endParaRPr baseline="-25000" i="1" sz="1200">
              <a:solidFill>
                <a:srgbClr val="595959"/>
              </a:solidFill>
            </a:endParaRPr>
          </a:p>
        </p:txBody>
      </p:sp>
      <p:cxnSp>
        <p:nvCxnSpPr>
          <p:cNvPr id="1923" name="Google Shape;1923;p74"/>
          <p:cNvCxnSpPr>
            <a:endCxn id="1921" idx="4"/>
          </p:cNvCxnSpPr>
          <p:nvPr/>
        </p:nvCxnSpPr>
        <p:spPr>
          <a:xfrm flipH="1" rot="10800000">
            <a:off x="524990" y="3150646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4" name="Google Shape;1924;p74"/>
          <p:cNvCxnSpPr/>
          <p:nvPr/>
        </p:nvCxnSpPr>
        <p:spPr>
          <a:xfrm flipH="1" rot="10800000">
            <a:off x="1132838" y="3183138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5" name="Google Shape;1925;p74"/>
          <p:cNvCxnSpPr/>
          <p:nvPr/>
        </p:nvCxnSpPr>
        <p:spPr>
          <a:xfrm flipH="1" rot="10800000">
            <a:off x="1679888" y="3183138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6" name="Google Shape;1926;p74"/>
          <p:cNvCxnSpPr/>
          <p:nvPr/>
        </p:nvCxnSpPr>
        <p:spPr>
          <a:xfrm flipH="1" rot="10800000">
            <a:off x="2250213" y="3183138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7" name="Google Shape;1927;p74"/>
          <p:cNvSpPr txBox="1"/>
          <p:nvPr/>
        </p:nvSpPr>
        <p:spPr>
          <a:xfrm>
            <a:off x="320491" y="1443875"/>
            <a:ext cx="22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0.4     0.55     0.1    0.05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28" name="Google Shape;1928;p74"/>
          <p:cNvSpPr/>
          <p:nvPr/>
        </p:nvSpPr>
        <p:spPr>
          <a:xfrm>
            <a:off x="1056568" y="1947161"/>
            <a:ext cx="209400" cy="66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74"/>
          <p:cNvSpPr/>
          <p:nvPr/>
        </p:nvSpPr>
        <p:spPr>
          <a:xfrm>
            <a:off x="1553268" y="2370187"/>
            <a:ext cx="209400" cy="2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74"/>
          <p:cNvSpPr/>
          <p:nvPr/>
        </p:nvSpPr>
        <p:spPr>
          <a:xfrm>
            <a:off x="2145684" y="2451352"/>
            <a:ext cx="209400" cy="124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1" name="Google Shape;1931;p74"/>
          <p:cNvCxnSpPr/>
          <p:nvPr/>
        </p:nvCxnSpPr>
        <p:spPr>
          <a:xfrm>
            <a:off x="159756" y="2694031"/>
            <a:ext cx="22308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2" name="Google Shape;1932;p74"/>
          <p:cNvSpPr/>
          <p:nvPr/>
        </p:nvSpPr>
        <p:spPr>
          <a:xfrm>
            <a:off x="387624" y="2119328"/>
            <a:ext cx="209400" cy="49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74"/>
          <p:cNvSpPr/>
          <p:nvPr/>
        </p:nvSpPr>
        <p:spPr>
          <a:xfrm rot="5400000">
            <a:off x="1300388" y="233500"/>
            <a:ext cx="141300" cy="2073300"/>
          </a:xfrm>
          <a:prstGeom prst="leftBrace">
            <a:avLst>
              <a:gd fmla="val 50000" name="adj1"/>
              <a:gd fmla="val 83897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4" name="Google Shape;1934;p74"/>
          <p:cNvCxnSpPr>
            <a:endCxn id="1920" idx="2"/>
          </p:cNvCxnSpPr>
          <p:nvPr/>
        </p:nvCxnSpPr>
        <p:spPr>
          <a:xfrm rot="10800000">
            <a:off x="2357159" y="3064652"/>
            <a:ext cx="13209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5" name="Google Shape;1935;p74"/>
          <p:cNvCxnSpPr>
            <a:endCxn id="1919" idx="2"/>
          </p:cNvCxnSpPr>
          <p:nvPr/>
        </p:nvCxnSpPr>
        <p:spPr>
          <a:xfrm rot="10800000">
            <a:off x="1782479" y="3064660"/>
            <a:ext cx="18954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6" name="Google Shape;1936;p74"/>
          <p:cNvCxnSpPr>
            <a:endCxn id="1918" idx="2"/>
          </p:cNvCxnSpPr>
          <p:nvPr/>
        </p:nvCxnSpPr>
        <p:spPr>
          <a:xfrm rot="10800000">
            <a:off x="1179470" y="3064659"/>
            <a:ext cx="24984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7" name="Google Shape;1937;p74"/>
          <p:cNvCxnSpPr>
            <a:endCxn id="1922" idx="2"/>
          </p:cNvCxnSpPr>
          <p:nvPr/>
        </p:nvCxnSpPr>
        <p:spPr>
          <a:xfrm rot="10800000">
            <a:off x="655200" y="3093827"/>
            <a:ext cx="3022800" cy="3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8" name="Google Shape;1938;p74"/>
          <p:cNvSpPr txBox="1"/>
          <p:nvPr/>
        </p:nvSpPr>
        <p:spPr>
          <a:xfrm>
            <a:off x="3434613" y="2103858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939" name="Google Shape;193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725" y="2754221"/>
            <a:ext cx="1320900" cy="37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74"/>
          <p:cNvSpPr/>
          <p:nvPr/>
        </p:nvSpPr>
        <p:spPr>
          <a:xfrm>
            <a:off x="461738" y="8266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74"/>
          <p:cNvSpPr txBox="1"/>
          <p:nvPr/>
        </p:nvSpPr>
        <p:spPr>
          <a:xfrm>
            <a:off x="462050" y="753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942" name="Google Shape;194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00" y="89525"/>
            <a:ext cx="1422000" cy="6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 Transformer</a:t>
            </a:r>
            <a:endParaRPr/>
          </a:p>
        </p:txBody>
      </p:sp>
      <p:sp>
        <p:nvSpPr>
          <p:cNvPr id="96" name="Google Shape;96;p21"/>
          <p:cNvSpPr txBox="1"/>
          <p:nvPr/>
        </p:nvSpPr>
        <p:spPr>
          <a:xfrm>
            <a:off x="388175" y="1108350"/>
            <a:ext cx="47034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</a:t>
            </a:r>
            <a:r>
              <a:rPr b="1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— архитектура, основа которой — механизм Attention.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У Transformer нет RNN-слоев.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75"/>
          <p:cNvSpPr/>
          <p:nvPr/>
        </p:nvSpPr>
        <p:spPr>
          <a:xfrm>
            <a:off x="258775" y="3476262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75"/>
          <p:cNvSpPr/>
          <p:nvPr/>
        </p:nvSpPr>
        <p:spPr>
          <a:xfrm>
            <a:off x="8322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75"/>
          <p:cNvSpPr/>
          <p:nvPr/>
        </p:nvSpPr>
        <p:spPr>
          <a:xfrm>
            <a:off x="14610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75"/>
          <p:cNvSpPr/>
          <p:nvPr/>
        </p:nvSpPr>
        <p:spPr>
          <a:xfrm>
            <a:off x="20898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75"/>
          <p:cNvSpPr txBox="1"/>
          <p:nvPr/>
        </p:nvSpPr>
        <p:spPr>
          <a:xfrm>
            <a:off x="25906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52" name="Google Shape;1952;p75"/>
          <p:cNvSpPr txBox="1"/>
          <p:nvPr/>
        </p:nvSpPr>
        <p:spPr>
          <a:xfrm>
            <a:off x="86021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53" name="Google Shape;1953;p75"/>
          <p:cNvSpPr txBox="1"/>
          <p:nvPr/>
        </p:nvSpPr>
        <p:spPr>
          <a:xfrm>
            <a:off x="1475025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54" name="Google Shape;1954;p75"/>
          <p:cNvSpPr txBox="1"/>
          <p:nvPr/>
        </p:nvSpPr>
        <p:spPr>
          <a:xfrm>
            <a:off x="2089813" y="33767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55" name="Google Shape;1955;p75"/>
          <p:cNvSpPr txBox="1"/>
          <p:nvPr/>
        </p:nvSpPr>
        <p:spPr>
          <a:xfrm>
            <a:off x="212725" y="4466400"/>
            <a:ext cx="259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Финальные выходы энкодера</a:t>
            </a:r>
            <a:endParaRPr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6" name="Google Shape;1956;p75"/>
          <p:cNvSpPr/>
          <p:nvPr/>
        </p:nvSpPr>
        <p:spPr>
          <a:xfrm>
            <a:off x="2808925" y="3413500"/>
            <a:ext cx="3240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75"/>
          <p:cNvSpPr/>
          <p:nvPr/>
        </p:nvSpPr>
        <p:spPr>
          <a:xfrm>
            <a:off x="5391475" y="3734125"/>
            <a:ext cx="264600" cy="4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75"/>
          <p:cNvSpPr txBox="1"/>
          <p:nvPr/>
        </p:nvSpPr>
        <p:spPr>
          <a:xfrm>
            <a:off x="3476650" y="4474200"/>
            <a:ext cx="20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Выходы слоя декодера</a:t>
            </a:r>
            <a:endParaRPr sz="1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9" name="Google Shape;1959;p75"/>
          <p:cNvSpPr/>
          <p:nvPr/>
        </p:nvSpPr>
        <p:spPr>
          <a:xfrm>
            <a:off x="3411375" y="3476712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75"/>
          <p:cNvSpPr/>
          <p:nvPr/>
        </p:nvSpPr>
        <p:spPr>
          <a:xfrm>
            <a:off x="39848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75"/>
          <p:cNvSpPr/>
          <p:nvPr/>
        </p:nvSpPr>
        <p:spPr>
          <a:xfrm>
            <a:off x="46136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75"/>
          <p:cNvSpPr txBox="1"/>
          <p:nvPr/>
        </p:nvSpPr>
        <p:spPr>
          <a:xfrm>
            <a:off x="3411988" y="33762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63" name="Google Shape;1963;p75"/>
          <p:cNvSpPr txBox="1"/>
          <p:nvPr/>
        </p:nvSpPr>
        <p:spPr>
          <a:xfrm>
            <a:off x="4012825" y="337724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64" name="Google Shape;1964;p75"/>
          <p:cNvSpPr txBox="1"/>
          <p:nvPr/>
        </p:nvSpPr>
        <p:spPr>
          <a:xfrm>
            <a:off x="4627625" y="33772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1965" name="Google Shape;19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75"/>
          <p:cNvSpPr/>
          <p:nvPr/>
        </p:nvSpPr>
        <p:spPr>
          <a:xfrm>
            <a:off x="5303250" y="3672375"/>
            <a:ext cx="3981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75"/>
          <p:cNvSpPr/>
          <p:nvPr/>
        </p:nvSpPr>
        <p:spPr>
          <a:xfrm>
            <a:off x="947756" y="27621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75"/>
          <p:cNvSpPr/>
          <p:nvPr/>
        </p:nvSpPr>
        <p:spPr>
          <a:xfrm>
            <a:off x="1518062" y="27621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75"/>
          <p:cNvSpPr/>
          <p:nvPr/>
        </p:nvSpPr>
        <p:spPr>
          <a:xfrm>
            <a:off x="2088371" y="27621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75"/>
          <p:cNvSpPr txBox="1"/>
          <p:nvPr/>
        </p:nvSpPr>
        <p:spPr>
          <a:xfrm>
            <a:off x="877970" y="2695359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12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1972" name="Google Shape;1972;p75"/>
          <p:cNvSpPr txBox="1"/>
          <p:nvPr/>
        </p:nvSpPr>
        <p:spPr>
          <a:xfrm>
            <a:off x="1480979" y="2695360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13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1973" name="Google Shape;1973;p75"/>
          <p:cNvSpPr txBox="1"/>
          <p:nvPr/>
        </p:nvSpPr>
        <p:spPr>
          <a:xfrm>
            <a:off x="2055659" y="2695352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14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1974" name="Google Shape;1974;p75"/>
          <p:cNvSpPr/>
          <p:nvPr/>
        </p:nvSpPr>
        <p:spPr>
          <a:xfrm>
            <a:off x="363290" y="279664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75"/>
          <p:cNvSpPr txBox="1"/>
          <p:nvPr/>
        </p:nvSpPr>
        <p:spPr>
          <a:xfrm>
            <a:off x="363300" y="2724527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11</a:t>
            </a:r>
            <a:endParaRPr baseline="-25000" i="1" sz="1200">
              <a:solidFill>
                <a:srgbClr val="595959"/>
              </a:solidFill>
            </a:endParaRPr>
          </a:p>
        </p:txBody>
      </p:sp>
      <p:cxnSp>
        <p:nvCxnSpPr>
          <p:cNvPr id="1976" name="Google Shape;1976;p75"/>
          <p:cNvCxnSpPr>
            <a:endCxn id="1974" idx="4"/>
          </p:cNvCxnSpPr>
          <p:nvPr/>
        </p:nvCxnSpPr>
        <p:spPr>
          <a:xfrm flipH="1" rot="10800000">
            <a:off x="524990" y="3150646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7" name="Google Shape;1977;p75"/>
          <p:cNvCxnSpPr/>
          <p:nvPr/>
        </p:nvCxnSpPr>
        <p:spPr>
          <a:xfrm flipH="1" rot="10800000">
            <a:off x="1132838" y="3183138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8" name="Google Shape;1978;p75"/>
          <p:cNvCxnSpPr/>
          <p:nvPr/>
        </p:nvCxnSpPr>
        <p:spPr>
          <a:xfrm flipH="1" rot="10800000">
            <a:off x="1679888" y="3183138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9" name="Google Shape;1979;p75"/>
          <p:cNvCxnSpPr/>
          <p:nvPr/>
        </p:nvCxnSpPr>
        <p:spPr>
          <a:xfrm flipH="1" rot="10800000">
            <a:off x="2250213" y="3183138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0" name="Google Shape;1980;p75"/>
          <p:cNvSpPr txBox="1"/>
          <p:nvPr/>
        </p:nvSpPr>
        <p:spPr>
          <a:xfrm>
            <a:off x="320491" y="1443875"/>
            <a:ext cx="22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0.1     0.15    0.5       0.25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1" name="Google Shape;1981;p75"/>
          <p:cNvCxnSpPr/>
          <p:nvPr/>
        </p:nvCxnSpPr>
        <p:spPr>
          <a:xfrm>
            <a:off x="159756" y="2694031"/>
            <a:ext cx="22308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2" name="Google Shape;1982;p75"/>
          <p:cNvSpPr/>
          <p:nvPr/>
        </p:nvSpPr>
        <p:spPr>
          <a:xfrm rot="5400000">
            <a:off x="1300388" y="233500"/>
            <a:ext cx="141300" cy="2073300"/>
          </a:xfrm>
          <a:prstGeom prst="leftBrace">
            <a:avLst>
              <a:gd fmla="val 50000" name="adj1"/>
              <a:gd fmla="val 57831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3" name="Google Shape;1983;p75"/>
          <p:cNvCxnSpPr>
            <a:stCxn id="1963" idx="0"/>
            <a:endCxn id="1973" idx="2"/>
          </p:cNvCxnSpPr>
          <p:nvPr/>
        </p:nvCxnSpPr>
        <p:spPr>
          <a:xfrm rot="10800000">
            <a:off x="2357125" y="3064647"/>
            <a:ext cx="18984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75"/>
          <p:cNvCxnSpPr>
            <a:stCxn id="1963" idx="0"/>
            <a:endCxn id="1972" idx="2"/>
          </p:cNvCxnSpPr>
          <p:nvPr/>
        </p:nvCxnSpPr>
        <p:spPr>
          <a:xfrm rot="10800000">
            <a:off x="1782625" y="3064647"/>
            <a:ext cx="24729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75"/>
          <p:cNvCxnSpPr>
            <a:stCxn id="1963" idx="0"/>
            <a:endCxn id="1971" idx="2"/>
          </p:cNvCxnSpPr>
          <p:nvPr/>
        </p:nvCxnSpPr>
        <p:spPr>
          <a:xfrm rot="10800000">
            <a:off x="1179325" y="3064647"/>
            <a:ext cx="30762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75"/>
          <p:cNvCxnSpPr>
            <a:stCxn id="1963" idx="0"/>
            <a:endCxn id="1975" idx="2"/>
          </p:cNvCxnSpPr>
          <p:nvPr/>
        </p:nvCxnSpPr>
        <p:spPr>
          <a:xfrm rot="10800000">
            <a:off x="655225" y="3093747"/>
            <a:ext cx="36003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7" name="Google Shape;1987;p75"/>
          <p:cNvSpPr txBox="1"/>
          <p:nvPr/>
        </p:nvSpPr>
        <p:spPr>
          <a:xfrm>
            <a:off x="3434613" y="2103858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988" name="Google Shape;198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725" y="2754221"/>
            <a:ext cx="1320900" cy="37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75"/>
          <p:cNvSpPr/>
          <p:nvPr/>
        </p:nvSpPr>
        <p:spPr>
          <a:xfrm>
            <a:off x="461738" y="8266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75"/>
          <p:cNvSpPr txBox="1"/>
          <p:nvPr/>
        </p:nvSpPr>
        <p:spPr>
          <a:xfrm>
            <a:off x="462050" y="753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91" name="Google Shape;1991;p75"/>
          <p:cNvSpPr/>
          <p:nvPr/>
        </p:nvSpPr>
        <p:spPr>
          <a:xfrm>
            <a:off x="989013" y="8266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75"/>
          <p:cNvSpPr txBox="1"/>
          <p:nvPr/>
        </p:nvSpPr>
        <p:spPr>
          <a:xfrm>
            <a:off x="989325" y="753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1993" name="Google Shape;1993;p75"/>
          <p:cNvSpPr/>
          <p:nvPr/>
        </p:nvSpPr>
        <p:spPr>
          <a:xfrm>
            <a:off x="1056275" y="2281581"/>
            <a:ext cx="209400" cy="293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75"/>
          <p:cNvSpPr/>
          <p:nvPr/>
        </p:nvSpPr>
        <p:spPr>
          <a:xfrm>
            <a:off x="1552975" y="1980632"/>
            <a:ext cx="209400" cy="583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75"/>
          <p:cNvSpPr/>
          <p:nvPr/>
        </p:nvSpPr>
        <p:spPr>
          <a:xfrm>
            <a:off x="2145375" y="2185772"/>
            <a:ext cx="209400" cy="354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75"/>
          <p:cNvSpPr/>
          <p:nvPr/>
        </p:nvSpPr>
        <p:spPr>
          <a:xfrm>
            <a:off x="387325" y="2352214"/>
            <a:ext cx="209400" cy="228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7" name="Google Shape;199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25" y="88819"/>
            <a:ext cx="1437125" cy="66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6736" y="2748188"/>
            <a:ext cx="1388389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76"/>
          <p:cNvSpPr/>
          <p:nvPr/>
        </p:nvSpPr>
        <p:spPr>
          <a:xfrm>
            <a:off x="258775" y="3476262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76"/>
          <p:cNvSpPr/>
          <p:nvPr/>
        </p:nvSpPr>
        <p:spPr>
          <a:xfrm>
            <a:off x="8322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76"/>
          <p:cNvSpPr/>
          <p:nvPr/>
        </p:nvSpPr>
        <p:spPr>
          <a:xfrm>
            <a:off x="14610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76"/>
          <p:cNvSpPr/>
          <p:nvPr/>
        </p:nvSpPr>
        <p:spPr>
          <a:xfrm>
            <a:off x="20898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76"/>
          <p:cNvSpPr txBox="1"/>
          <p:nvPr/>
        </p:nvSpPr>
        <p:spPr>
          <a:xfrm>
            <a:off x="25906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08" name="Google Shape;2008;p76"/>
          <p:cNvSpPr txBox="1"/>
          <p:nvPr/>
        </p:nvSpPr>
        <p:spPr>
          <a:xfrm>
            <a:off x="86021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09" name="Google Shape;2009;p76"/>
          <p:cNvSpPr txBox="1"/>
          <p:nvPr/>
        </p:nvSpPr>
        <p:spPr>
          <a:xfrm>
            <a:off x="1475025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10" name="Google Shape;2010;p76"/>
          <p:cNvSpPr txBox="1"/>
          <p:nvPr/>
        </p:nvSpPr>
        <p:spPr>
          <a:xfrm>
            <a:off x="2089813" y="33767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11" name="Google Shape;2011;p76"/>
          <p:cNvSpPr txBox="1"/>
          <p:nvPr/>
        </p:nvSpPr>
        <p:spPr>
          <a:xfrm>
            <a:off x="212725" y="4466400"/>
            <a:ext cx="259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Финальные выходы энкодера</a:t>
            </a:r>
            <a:endParaRPr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2" name="Google Shape;2012;p76"/>
          <p:cNvSpPr/>
          <p:nvPr/>
        </p:nvSpPr>
        <p:spPr>
          <a:xfrm>
            <a:off x="2808925" y="3413500"/>
            <a:ext cx="3240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76"/>
          <p:cNvSpPr/>
          <p:nvPr/>
        </p:nvSpPr>
        <p:spPr>
          <a:xfrm>
            <a:off x="5391475" y="3734125"/>
            <a:ext cx="264600" cy="4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76"/>
          <p:cNvSpPr txBox="1"/>
          <p:nvPr/>
        </p:nvSpPr>
        <p:spPr>
          <a:xfrm>
            <a:off x="3476650" y="4474200"/>
            <a:ext cx="20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Выходы слоя декодера</a:t>
            </a:r>
            <a:endParaRPr sz="1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5" name="Google Shape;2015;p76"/>
          <p:cNvSpPr/>
          <p:nvPr/>
        </p:nvSpPr>
        <p:spPr>
          <a:xfrm>
            <a:off x="3411375" y="3476712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76"/>
          <p:cNvSpPr/>
          <p:nvPr/>
        </p:nvSpPr>
        <p:spPr>
          <a:xfrm>
            <a:off x="39848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76"/>
          <p:cNvSpPr/>
          <p:nvPr/>
        </p:nvSpPr>
        <p:spPr>
          <a:xfrm>
            <a:off x="46136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76"/>
          <p:cNvSpPr txBox="1"/>
          <p:nvPr/>
        </p:nvSpPr>
        <p:spPr>
          <a:xfrm>
            <a:off x="3411988" y="33762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19" name="Google Shape;2019;p76"/>
          <p:cNvSpPr txBox="1"/>
          <p:nvPr/>
        </p:nvSpPr>
        <p:spPr>
          <a:xfrm>
            <a:off x="4012825" y="337724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20" name="Google Shape;2020;p76"/>
          <p:cNvSpPr txBox="1"/>
          <p:nvPr/>
        </p:nvSpPr>
        <p:spPr>
          <a:xfrm>
            <a:off x="4627625" y="33772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2021" name="Google Shape;202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76"/>
          <p:cNvSpPr/>
          <p:nvPr/>
        </p:nvSpPr>
        <p:spPr>
          <a:xfrm>
            <a:off x="5303250" y="3672375"/>
            <a:ext cx="3981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76"/>
          <p:cNvSpPr/>
          <p:nvPr/>
        </p:nvSpPr>
        <p:spPr>
          <a:xfrm>
            <a:off x="947756" y="27621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76"/>
          <p:cNvSpPr/>
          <p:nvPr/>
        </p:nvSpPr>
        <p:spPr>
          <a:xfrm>
            <a:off x="1518062" y="27621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76"/>
          <p:cNvSpPr/>
          <p:nvPr/>
        </p:nvSpPr>
        <p:spPr>
          <a:xfrm>
            <a:off x="2088371" y="276216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76"/>
          <p:cNvSpPr txBox="1"/>
          <p:nvPr/>
        </p:nvSpPr>
        <p:spPr>
          <a:xfrm>
            <a:off x="877970" y="2695359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12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028" name="Google Shape;2028;p76"/>
          <p:cNvSpPr txBox="1"/>
          <p:nvPr/>
        </p:nvSpPr>
        <p:spPr>
          <a:xfrm>
            <a:off x="1480979" y="2695360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13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029" name="Google Shape;2029;p76"/>
          <p:cNvSpPr txBox="1"/>
          <p:nvPr/>
        </p:nvSpPr>
        <p:spPr>
          <a:xfrm>
            <a:off x="2055659" y="2695352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14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030" name="Google Shape;2030;p76"/>
          <p:cNvSpPr/>
          <p:nvPr/>
        </p:nvSpPr>
        <p:spPr>
          <a:xfrm>
            <a:off x="363290" y="2796646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76"/>
          <p:cNvSpPr txBox="1"/>
          <p:nvPr/>
        </p:nvSpPr>
        <p:spPr>
          <a:xfrm>
            <a:off x="363300" y="2724527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11</a:t>
            </a:r>
            <a:endParaRPr baseline="-25000" i="1" sz="1200">
              <a:solidFill>
                <a:srgbClr val="595959"/>
              </a:solidFill>
            </a:endParaRPr>
          </a:p>
        </p:txBody>
      </p:sp>
      <p:cxnSp>
        <p:nvCxnSpPr>
          <p:cNvPr id="2032" name="Google Shape;2032;p76"/>
          <p:cNvCxnSpPr>
            <a:endCxn id="2030" idx="4"/>
          </p:cNvCxnSpPr>
          <p:nvPr/>
        </p:nvCxnSpPr>
        <p:spPr>
          <a:xfrm flipH="1" rot="10800000">
            <a:off x="524990" y="3150646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3" name="Google Shape;2033;p76"/>
          <p:cNvCxnSpPr/>
          <p:nvPr/>
        </p:nvCxnSpPr>
        <p:spPr>
          <a:xfrm flipH="1" rot="10800000">
            <a:off x="1132838" y="3183138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4" name="Google Shape;2034;p76"/>
          <p:cNvCxnSpPr/>
          <p:nvPr/>
        </p:nvCxnSpPr>
        <p:spPr>
          <a:xfrm flipH="1" rot="10800000">
            <a:off x="1679888" y="3183138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5" name="Google Shape;2035;p76"/>
          <p:cNvCxnSpPr/>
          <p:nvPr/>
        </p:nvCxnSpPr>
        <p:spPr>
          <a:xfrm flipH="1" rot="10800000">
            <a:off x="2250213" y="3183138"/>
            <a:ext cx="3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6" name="Google Shape;2036;p76"/>
          <p:cNvSpPr txBox="1"/>
          <p:nvPr/>
        </p:nvSpPr>
        <p:spPr>
          <a:xfrm>
            <a:off x="320491" y="1443875"/>
            <a:ext cx="22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0.11     0.11    0.2     0.56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37" name="Google Shape;2037;p76"/>
          <p:cNvCxnSpPr/>
          <p:nvPr/>
        </p:nvCxnSpPr>
        <p:spPr>
          <a:xfrm>
            <a:off x="159756" y="2694031"/>
            <a:ext cx="22308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8" name="Google Shape;2038;p76"/>
          <p:cNvSpPr/>
          <p:nvPr/>
        </p:nvSpPr>
        <p:spPr>
          <a:xfrm rot="5400000">
            <a:off x="1300388" y="233500"/>
            <a:ext cx="141300" cy="2073300"/>
          </a:xfrm>
          <a:prstGeom prst="leftBrace">
            <a:avLst>
              <a:gd fmla="val 50000" name="adj1"/>
              <a:gd fmla="val 32299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9" name="Google Shape;2039;p76"/>
          <p:cNvCxnSpPr>
            <a:stCxn id="2019" idx="0"/>
            <a:endCxn id="2029" idx="2"/>
          </p:cNvCxnSpPr>
          <p:nvPr/>
        </p:nvCxnSpPr>
        <p:spPr>
          <a:xfrm rot="10800000">
            <a:off x="2357125" y="3064647"/>
            <a:ext cx="18984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0" name="Google Shape;2040;p76"/>
          <p:cNvCxnSpPr>
            <a:stCxn id="2019" idx="0"/>
            <a:endCxn id="2028" idx="2"/>
          </p:cNvCxnSpPr>
          <p:nvPr/>
        </p:nvCxnSpPr>
        <p:spPr>
          <a:xfrm rot="10800000">
            <a:off x="1782625" y="3064647"/>
            <a:ext cx="24729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1" name="Google Shape;2041;p76"/>
          <p:cNvCxnSpPr>
            <a:stCxn id="2019" idx="0"/>
            <a:endCxn id="2027" idx="2"/>
          </p:cNvCxnSpPr>
          <p:nvPr/>
        </p:nvCxnSpPr>
        <p:spPr>
          <a:xfrm rot="10800000">
            <a:off x="1179325" y="3064647"/>
            <a:ext cx="30762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2" name="Google Shape;2042;p76"/>
          <p:cNvCxnSpPr>
            <a:stCxn id="2019" idx="0"/>
            <a:endCxn id="2031" idx="2"/>
          </p:cNvCxnSpPr>
          <p:nvPr/>
        </p:nvCxnSpPr>
        <p:spPr>
          <a:xfrm rot="10800000">
            <a:off x="655225" y="3093747"/>
            <a:ext cx="36003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3" name="Google Shape;2043;p76"/>
          <p:cNvSpPr txBox="1"/>
          <p:nvPr/>
        </p:nvSpPr>
        <p:spPr>
          <a:xfrm>
            <a:off x="3434613" y="2103858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2044" name="Google Shape;204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725" y="2754221"/>
            <a:ext cx="1320900" cy="371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76"/>
          <p:cNvSpPr/>
          <p:nvPr/>
        </p:nvSpPr>
        <p:spPr>
          <a:xfrm>
            <a:off x="461738" y="8266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76"/>
          <p:cNvSpPr txBox="1"/>
          <p:nvPr/>
        </p:nvSpPr>
        <p:spPr>
          <a:xfrm>
            <a:off x="462050" y="753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2047" name="Google Shape;204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25" y="88819"/>
            <a:ext cx="1437125" cy="664331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76"/>
          <p:cNvSpPr/>
          <p:nvPr/>
        </p:nvSpPr>
        <p:spPr>
          <a:xfrm>
            <a:off x="1056275" y="2369837"/>
            <a:ext cx="209400" cy="228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76"/>
          <p:cNvSpPr/>
          <p:nvPr/>
        </p:nvSpPr>
        <p:spPr>
          <a:xfrm>
            <a:off x="1552975" y="2233590"/>
            <a:ext cx="209400" cy="354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76"/>
          <p:cNvSpPr/>
          <p:nvPr/>
        </p:nvSpPr>
        <p:spPr>
          <a:xfrm>
            <a:off x="2145375" y="1831165"/>
            <a:ext cx="209400" cy="731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76"/>
          <p:cNvSpPr/>
          <p:nvPr/>
        </p:nvSpPr>
        <p:spPr>
          <a:xfrm>
            <a:off x="387325" y="2375376"/>
            <a:ext cx="209400" cy="228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76"/>
          <p:cNvSpPr/>
          <p:nvPr/>
        </p:nvSpPr>
        <p:spPr>
          <a:xfrm>
            <a:off x="1516288" y="8266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76"/>
          <p:cNvSpPr txBox="1"/>
          <p:nvPr/>
        </p:nvSpPr>
        <p:spPr>
          <a:xfrm>
            <a:off x="1516600" y="753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ed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54" name="Google Shape;2054;p76"/>
          <p:cNvSpPr/>
          <p:nvPr/>
        </p:nvSpPr>
        <p:spPr>
          <a:xfrm>
            <a:off x="989013" y="826625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76"/>
          <p:cNvSpPr txBox="1"/>
          <p:nvPr/>
        </p:nvSpPr>
        <p:spPr>
          <a:xfrm>
            <a:off x="989325" y="7531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2056" name="Google Shape;205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749" y="88825"/>
            <a:ext cx="1388400" cy="6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5326" y="2752875"/>
            <a:ext cx="1243316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77"/>
          <p:cNvSpPr/>
          <p:nvPr/>
        </p:nvSpPr>
        <p:spPr>
          <a:xfrm>
            <a:off x="258775" y="3476262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77"/>
          <p:cNvSpPr/>
          <p:nvPr/>
        </p:nvSpPr>
        <p:spPr>
          <a:xfrm>
            <a:off x="8322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77"/>
          <p:cNvSpPr/>
          <p:nvPr/>
        </p:nvSpPr>
        <p:spPr>
          <a:xfrm>
            <a:off x="14610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77"/>
          <p:cNvSpPr/>
          <p:nvPr/>
        </p:nvSpPr>
        <p:spPr>
          <a:xfrm>
            <a:off x="2089852" y="3476263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77"/>
          <p:cNvSpPr txBox="1"/>
          <p:nvPr/>
        </p:nvSpPr>
        <p:spPr>
          <a:xfrm>
            <a:off x="25906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67" name="Google Shape;2067;p77"/>
          <p:cNvSpPr txBox="1"/>
          <p:nvPr/>
        </p:nvSpPr>
        <p:spPr>
          <a:xfrm>
            <a:off x="860213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68" name="Google Shape;2068;p77"/>
          <p:cNvSpPr txBox="1"/>
          <p:nvPr/>
        </p:nvSpPr>
        <p:spPr>
          <a:xfrm>
            <a:off x="1475025" y="33767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69" name="Google Shape;2069;p77"/>
          <p:cNvSpPr txBox="1"/>
          <p:nvPr/>
        </p:nvSpPr>
        <p:spPr>
          <a:xfrm>
            <a:off x="2089813" y="33767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70" name="Google Shape;2070;p77"/>
          <p:cNvSpPr txBox="1"/>
          <p:nvPr/>
        </p:nvSpPr>
        <p:spPr>
          <a:xfrm>
            <a:off x="212725" y="4466400"/>
            <a:ext cx="259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Финальные выходы энкодера</a:t>
            </a:r>
            <a:endParaRPr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1" name="Google Shape;2071;p77"/>
          <p:cNvSpPr/>
          <p:nvPr/>
        </p:nvSpPr>
        <p:spPr>
          <a:xfrm>
            <a:off x="2808925" y="3413500"/>
            <a:ext cx="3240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77"/>
          <p:cNvSpPr/>
          <p:nvPr/>
        </p:nvSpPr>
        <p:spPr>
          <a:xfrm>
            <a:off x="5391475" y="3734125"/>
            <a:ext cx="264600" cy="4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77"/>
          <p:cNvSpPr txBox="1"/>
          <p:nvPr/>
        </p:nvSpPr>
        <p:spPr>
          <a:xfrm>
            <a:off x="3476650" y="4474200"/>
            <a:ext cx="20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Выходы слоя декодера</a:t>
            </a:r>
            <a:endParaRPr sz="1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4" name="Google Shape;2074;p77"/>
          <p:cNvSpPr/>
          <p:nvPr/>
        </p:nvSpPr>
        <p:spPr>
          <a:xfrm>
            <a:off x="3411375" y="3476712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77"/>
          <p:cNvSpPr/>
          <p:nvPr/>
        </p:nvSpPr>
        <p:spPr>
          <a:xfrm>
            <a:off x="39848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77"/>
          <p:cNvSpPr/>
          <p:nvPr/>
        </p:nvSpPr>
        <p:spPr>
          <a:xfrm>
            <a:off x="4613652" y="3476713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77"/>
          <p:cNvSpPr txBox="1"/>
          <p:nvPr/>
        </p:nvSpPr>
        <p:spPr>
          <a:xfrm>
            <a:off x="3411988" y="33762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78" name="Google Shape;2078;p77"/>
          <p:cNvSpPr txBox="1"/>
          <p:nvPr/>
        </p:nvSpPr>
        <p:spPr>
          <a:xfrm>
            <a:off x="4012825" y="337724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79" name="Google Shape;2079;p77"/>
          <p:cNvSpPr txBox="1"/>
          <p:nvPr/>
        </p:nvSpPr>
        <p:spPr>
          <a:xfrm>
            <a:off x="4627625" y="33772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d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2080" name="Google Shape;20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50" y="3836000"/>
            <a:ext cx="2224634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77"/>
          <p:cNvSpPr/>
          <p:nvPr/>
        </p:nvSpPr>
        <p:spPr>
          <a:xfrm>
            <a:off x="5303250" y="3672375"/>
            <a:ext cx="3981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77"/>
          <p:cNvSpPr/>
          <p:nvPr/>
        </p:nvSpPr>
        <p:spPr>
          <a:xfrm>
            <a:off x="3412875" y="259830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77"/>
          <p:cNvSpPr/>
          <p:nvPr/>
        </p:nvSpPr>
        <p:spPr>
          <a:xfrm>
            <a:off x="3986352" y="259830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77"/>
          <p:cNvSpPr/>
          <p:nvPr/>
        </p:nvSpPr>
        <p:spPr>
          <a:xfrm>
            <a:off x="4615152" y="2598300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77"/>
          <p:cNvSpPr txBox="1"/>
          <p:nvPr/>
        </p:nvSpPr>
        <p:spPr>
          <a:xfrm>
            <a:off x="3413488" y="24978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ed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87" name="Google Shape;2087;p77"/>
          <p:cNvSpPr txBox="1"/>
          <p:nvPr/>
        </p:nvSpPr>
        <p:spPr>
          <a:xfrm>
            <a:off x="4014313" y="24988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ed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088" name="Google Shape;2088;p77"/>
          <p:cNvSpPr txBox="1"/>
          <p:nvPr/>
        </p:nvSpPr>
        <p:spPr>
          <a:xfrm>
            <a:off x="4629125" y="249880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r>
              <a:rPr baseline="30000" i="1" lang="en" sz="1500">
                <a:solidFill>
                  <a:srgbClr val="595959"/>
                </a:solidFill>
              </a:rPr>
              <a:t>ed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cxnSp>
        <p:nvCxnSpPr>
          <p:cNvPr id="2089" name="Google Shape;2089;p77"/>
          <p:cNvCxnSpPr>
            <a:stCxn id="2077" idx="0"/>
            <a:endCxn id="2086" idx="2"/>
          </p:cNvCxnSpPr>
          <p:nvPr/>
        </p:nvCxnSpPr>
        <p:spPr>
          <a:xfrm flipH="1" rot="10800000">
            <a:off x="3654688" y="2913388"/>
            <a:ext cx="15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0" name="Google Shape;2090;p77"/>
          <p:cNvCxnSpPr>
            <a:stCxn id="2086" idx="2"/>
          </p:cNvCxnSpPr>
          <p:nvPr/>
        </p:nvCxnSpPr>
        <p:spPr>
          <a:xfrm flipH="1">
            <a:off x="460588" y="2913375"/>
            <a:ext cx="31956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1" name="Google Shape;2091;p77"/>
          <p:cNvCxnSpPr>
            <a:stCxn id="2086" idx="2"/>
          </p:cNvCxnSpPr>
          <p:nvPr/>
        </p:nvCxnSpPr>
        <p:spPr>
          <a:xfrm flipH="1">
            <a:off x="1061488" y="2913375"/>
            <a:ext cx="25947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2" name="Google Shape;2092;p77"/>
          <p:cNvCxnSpPr>
            <a:stCxn id="2086" idx="2"/>
          </p:cNvCxnSpPr>
          <p:nvPr/>
        </p:nvCxnSpPr>
        <p:spPr>
          <a:xfrm flipH="1">
            <a:off x="1676488" y="2913375"/>
            <a:ext cx="19797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3" name="Google Shape;2093;p77"/>
          <p:cNvCxnSpPr>
            <a:stCxn id="2086" idx="2"/>
          </p:cNvCxnSpPr>
          <p:nvPr/>
        </p:nvCxnSpPr>
        <p:spPr>
          <a:xfrm flipH="1">
            <a:off x="2291188" y="2913375"/>
            <a:ext cx="13650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4" name="Google Shape;2094;p77"/>
          <p:cNvCxnSpPr>
            <a:stCxn id="2087" idx="2"/>
            <a:endCxn id="2078" idx="0"/>
          </p:cNvCxnSpPr>
          <p:nvPr/>
        </p:nvCxnSpPr>
        <p:spPr>
          <a:xfrm flipH="1">
            <a:off x="4255513" y="2914300"/>
            <a:ext cx="15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5" name="Google Shape;2095;p77"/>
          <p:cNvCxnSpPr>
            <a:stCxn id="2087" idx="2"/>
          </p:cNvCxnSpPr>
          <p:nvPr/>
        </p:nvCxnSpPr>
        <p:spPr>
          <a:xfrm flipH="1">
            <a:off x="460513" y="2914300"/>
            <a:ext cx="3796500" cy="4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6" name="Google Shape;2096;p77"/>
          <p:cNvCxnSpPr>
            <a:stCxn id="2087" idx="2"/>
          </p:cNvCxnSpPr>
          <p:nvPr/>
        </p:nvCxnSpPr>
        <p:spPr>
          <a:xfrm flipH="1">
            <a:off x="1061713" y="2914300"/>
            <a:ext cx="3195300" cy="4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7" name="Google Shape;2097;p77"/>
          <p:cNvCxnSpPr>
            <a:stCxn id="2087" idx="2"/>
          </p:cNvCxnSpPr>
          <p:nvPr/>
        </p:nvCxnSpPr>
        <p:spPr>
          <a:xfrm flipH="1">
            <a:off x="1676413" y="2914300"/>
            <a:ext cx="2580600" cy="4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8" name="Google Shape;2098;p77"/>
          <p:cNvCxnSpPr>
            <a:stCxn id="2087" idx="2"/>
          </p:cNvCxnSpPr>
          <p:nvPr/>
        </p:nvCxnSpPr>
        <p:spPr>
          <a:xfrm flipH="1">
            <a:off x="2291113" y="2914300"/>
            <a:ext cx="1965900" cy="4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9" name="Google Shape;2099;p77"/>
          <p:cNvCxnSpPr>
            <a:stCxn id="2088" idx="2"/>
          </p:cNvCxnSpPr>
          <p:nvPr/>
        </p:nvCxnSpPr>
        <p:spPr>
          <a:xfrm flipH="1">
            <a:off x="460325" y="2914300"/>
            <a:ext cx="4411500" cy="4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0" name="Google Shape;2100;p77"/>
          <p:cNvCxnSpPr>
            <a:stCxn id="2088" idx="2"/>
          </p:cNvCxnSpPr>
          <p:nvPr/>
        </p:nvCxnSpPr>
        <p:spPr>
          <a:xfrm flipH="1">
            <a:off x="1061525" y="2914300"/>
            <a:ext cx="3810300" cy="4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1" name="Google Shape;2101;p77"/>
          <p:cNvCxnSpPr>
            <a:stCxn id="2088" idx="2"/>
          </p:cNvCxnSpPr>
          <p:nvPr/>
        </p:nvCxnSpPr>
        <p:spPr>
          <a:xfrm flipH="1">
            <a:off x="1676525" y="2914300"/>
            <a:ext cx="3195300" cy="4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2" name="Google Shape;2102;p77"/>
          <p:cNvCxnSpPr>
            <a:stCxn id="2088" idx="2"/>
          </p:cNvCxnSpPr>
          <p:nvPr/>
        </p:nvCxnSpPr>
        <p:spPr>
          <a:xfrm flipH="1">
            <a:off x="2291225" y="2914300"/>
            <a:ext cx="2580600" cy="4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3" name="Google Shape;2103;p77"/>
          <p:cNvCxnSpPr>
            <a:stCxn id="2088" idx="2"/>
            <a:endCxn id="2079" idx="0"/>
          </p:cNvCxnSpPr>
          <p:nvPr/>
        </p:nvCxnSpPr>
        <p:spPr>
          <a:xfrm flipH="1">
            <a:off x="4870325" y="2914300"/>
            <a:ext cx="15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4" name="Google Shape;21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575" y="2123825"/>
            <a:ext cx="2224634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77"/>
          <p:cNvSpPr/>
          <p:nvPr/>
        </p:nvSpPr>
        <p:spPr>
          <a:xfrm>
            <a:off x="5303175" y="1960200"/>
            <a:ext cx="398100" cy="4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6" name="Google Shape;2106;p77"/>
          <p:cNvCxnSpPr/>
          <p:nvPr/>
        </p:nvCxnSpPr>
        <p:spPr>
          <a:xfrm>
            <a:off x="2103500" y="2121050"/>
            <a:ext cx="1067400" cy="48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7" name="Google Shape;2107;p77"/>
          <p:cNvSpPr txBox="1"/>
          <p:nvPr/>
        </p:nvSpPr>
        <p:spPr>
          <a:xfrm>
            <a:off x="496025" y="1684213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Векторы cross-attention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Google Shape;21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844" y="4046331"/>
            <a:ext cx="2254784" cy="96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78"/>
          <p:cNvSpPr/>
          <p:nvPr/>
        </p:nvSpPr>
        <p:spPr>
          <a:xfrm>
            <a:off x="2641496" y="4031319"/>
            <a:ext cx="2048400" cy="68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78"/>
          <p:cNvSpPr/>
          <p:nvPr/>
        </p:nvSpPr>
        <p:spPr>
          <a:xfrm>
            <a:off x="2637327" y="4409825"/>
            <a:ext cx="442800" cy="239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78"/>
          <p:cNvSpPr/>
          <p:nvPr/>
        </p:nvSpPr>
        <p:spPr>
          <a:xfrm>
            <a:off x="3159981" y="4409826"/>
            <a:ext cx="442800" cy="239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78"/>
          <p:cNvSpPr/>
          <p:nvPr/>
        </p:nvSpPr>
        <p:spPr>
          <a:xfrm>
            <a:off x="3733055" y="4409826"/>
            <a:ext cx="442800" cy="239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78"/>
          <p:cNvSpPr/>
          <p:nvPr/>
        </p:nvSpPr>
        <p:spPr>
          <a:xfrm>
            <a:off x="4306128" y="4409826"/>
            <a:ext cx="442800" cy="239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78"/>
          <p:cNvSpPr txBox="1"/>
          <p:nvPr/>
        </p:nvSpPr>
        <p:spPr>
          <a:xfrm>
            <a:off x="2637589" y="4321185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1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19" name="Google Shape;2119;p78"/>
          <p:cNvSpPr txBox="1"/>
          <p:nvPr/>
        </p:nvSpPr>
        <p:spPr>
          <a:xfrm>
            <a:off x="3185463" y="4321185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2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20" name="Google Shape;2120;p78"/>
          <p:cNvSpPr txBox="1"/>
          <p:nvPr/>
        </p:nvSpPr>
        <p:spPr>
          <a:xfrm>
            <a:off x="3745789" y="4321185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3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21" name="Google Shape;2121;p78"/>
          <p:cNvSpPr txBox="1"/>
          <p:nvPr/>
        </p:nvSpPr>
        <p:spPr>
          <a:xfrm>
            <a:off x="4306092" y="4321173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4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22" name="Google Shape;2122;p78"/>
          <p:cNvSpPr/>
          <p:nvPr/>
        </p:nvSpPr>
        <p:spPr>
          <a:xfrm>
            <a:off x="2641496" y="3387023"/>
            <a:ext cx="2048400" cy="68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78"/>
          <p:cNvSpPr/>
          <p:nvPr/>
        </p:nvSpPr>
        <p:spPr>
          <a:xfrm>
            <a:off x="2637327" y="3765530"/>
            <a:ext cx="442800" cy="239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78"/>
          <p:cNvSpPr/>
          <p:nvPr/>
        </p:nvSpPr>
        <p:spPr>
          <a:xfrm>
            <a:off x="3159981" y="3765530"/>
            <a:ext cx="442800" cy="239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78"/>
          <p:cNvSpPr/>
          <p:nvPr/>
        </p:nvSpPr>
        <p:spPr>
          <a:xfrm>
            <a:off x="3733055" y="3765530"/>
            <a:ext cx="442800" cy="239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78"/>
          <p:cNvSpPr/>
          <p:nvPr/>
        </p:nvSpPr>
        <p:spPr>
          <a:xfrm>
            <a:off x="4306128" y="3765530"/>
            <a:ext cx="442800" cy="239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78"/>
          <p:cNvSpPr txBox="1"/>
          <p:nvPr/>
        </p:nvSpPr>
        <p:spPr>
          <a:xfrm>
            <a:off x="2637886" y="3676065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a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1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28" name="Google Shape;2128;p78"/>
          <p:cNvSpPr txBox="1"/>
          <p:nvPr/>
        </p:nvSpPr>
        <p:spPr>
          <a:xfrm>
            <a:off x="3185463" y="3676889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a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2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29" name="Google Shape;2129;p78"/>
          <p:cNvSpPr txBox="1"/>
          <p:nvPr/>
        </p:nvSpPr>
        <p:spPr>
          <a:xfrm>
            <a:off x="3745789" y="3676889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a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3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30" name="Google Shape;2130;p78"/>
          <p:cNvSpPr txBox="1"/>
          <p:nvPr/>
        </p:nvSpPr>
        <p:spPr>
          <a:xfrm>
            <a:off x="4306092" y="3676878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a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4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31" name="Google Shape;2131;p78"/>
          <p:cNvSpPr txBox="1"/>
          <p:nvPr/>
        </p:nvSpPr>
        <p:spPr>
          <a:xfrm>
            <a:off x="1112062" y="3593172"/>
            <a:ext cx="128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Masked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2" name="Google Shape;21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844" y="2772651"/>
            <a:ext cx="2254784" cy="96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78"/>
          <p:cNvSpPr/>
          <p:nvPr/>
        </p:nvSpPr>
        <p:spPr>
          <a:xfrm>
            <a:off x="2641496" y="2757639"/>
            <a:ext cx="2048400" cy="68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78"/>
          <p:cNvSpPr/>
          <p:nvPr/>
        </p:nvSpPr>
        <p:spPr>
          <a:xfrm>
            <a:off x="2637327" y="3136145"/>
            <a:ext cx="442800" cy="2391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78"/>
          <p:cNvSpPr/>
          <p:nvPr/>
        </p:nvSpPr>
        <p:spPr>
          <a:xfrm>
            <a:off x="3159981" y="3136146"/>
            <a:ext cx="442800" cy="2391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78"/>
          <p:cNvSpPr/>
          <p:nvPr/>
        </p:nvSpPr>
        <p:spPr>
          <a:xfrm>
            <a:off x="3733055" y="3136146"/>
            <a:ext cx="442800" cy="2391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78"/>
          <p:cNvSpPr/>
          <p:nvPr/>
        </p:nvSpPr>
        <p:spPr>
          <a:xfrm>
            <a:off x="4306128" y="3136146"/>
            <a:ext cx="442800" cy="2391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78"/>
          <p:cNvSpPr txBox="1"/>
          <p:nvPr/>
        </p:nvSpPr>
        <p:spPr>
          <a:xfrm>
            <a:off x="2666364" y="3026617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1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39" name="Google Shape;2139;p78"/>
          <p:cNvSpPr txBox="1"/>
          <p:nvPr/>
        </p:nvSpPr>
        <p:spPr>
          <a:xfrm>
            <a:off x="3185326" y="3027030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2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40" name="Google Shape;2140;p78"/>
          <p:cNvSpPr txBox="1"/>
          <p:nvPr/>
        </p:nvSpPr>
        <p:spPr>
          <a:xfrm>
            <a:off x="3745789" y="3027030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3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41" name="Google Shape;2141;p78"/>
          <p:cNvSpPr txBox="1"/>
          <p:nvPr/>
        </p:nvSpPr>
        <p:spPr>
          <a:xfrm>
            <a:off x="4306117" y="3027006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4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42" name="Google Shape;2142;p78"/>
          <p:cNvSpPr/>
          <p:nvPr/>
        </p:nvSpPr>
        <p:spPr>
          <a:xfrm>
            <a:off x="2442082" y="3268205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43" name="Google Shape;2143;p78"/>
          <p:cNvSpPr/>
          <p:nvPr/>
        </p:nvSpPr>
        <p:spPr>
          <a:xfrm>
            <a:off x="2964734" y="3268205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44" name="Google Shape;2144;p78"/>
          <p:cNvSpPr/>
          <p:nvPr/>
        </p:nvSpPr>
        <p:spPr>
          <a:xfrm>
            <a:off x="3528614" y="3268205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45" name="Google Shape;2145;p78"/>
          <p:cNvSpPr/>
          <p:nvPr/>
        </p:nvSpPr>
        <p:spPr>
          <a:xfrm>
            <a:off x="4092471" y="3268150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46" name="Google Shape;2146;p78"/>
          <p:cNvSpPr txBox="1"/>
          <p:nvPr/>
        </p:nvSpPr>
        <p:spPr>
          <a:xfrm>
            <a:off x="1107359" y="3071765"/>
            <a:ext cx="115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7" name="Google Shape;21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844" y="2126374"/>
            <a:ext cx="2254784" cy="96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78"/>
          <p:cNvSpPr/>
          <p:nvPr/>
        </p:nvSpPr>
        <p:spPr>
          <a:xfrm>
            <a:off x="2641496" y="2111361"/>
            <a:ext cx="2048400" cy="68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78"/>
          <p:cNvSpPr/>
          <p:nvPr/>
        </p:nvSpPr>
        <p:spPr>
          <a:xfrm>
            <a:off x="2637327" y="2489868"/>
            <a:ext cx="442800" cy="239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78"/>
          <p:cNvSpPr/>
          <p:nvPr/>
        </p:nvSpPr>
        <p:spPr>
          <a:xfrm>
            <a:off x="3159981" y="2489868"/>
            <a:ext cx="442800" cy="239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78"/>
          <p:cNvSpPr/>
          <p:nvPr/>
        </p:nvSpPr>
        <p:spPr>
          <a:xfrm>
            <a:off x="3733055" y="2489868"/>
            <a:ext cx="442800" cy="239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78"/>
          <p:cNvSpPr/>
          <p:nvPr/>
        </p:nvSpPr>
        <p:spPr>
          <a:xfrm>
            <a:off x="4306128" y="2489868"/>
            <a:ext cx="442800" cy="239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78"/>
          <p:cNvSpPr txBox="1"/>
          <p:nvPr/>
        </p:nvSpPr>
        <p:spPr>
          <a:xfrm>
            <a:off x="2574302" y="2401225"/>
            <a:ext cx="5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a</a:t>
            </a:r>
            <a:r>
              <a:rPr baseline="30000" i="1" lang="en">
                <a:solidFill>
                  <a:schemeClr val="dk2"/>
                </a:solidFill>
              </a:rPr>
              <a:t>ed</a:t>
            </a:r>
            <a:r>
              <a:rPr baseline="-25000" i="1" lang="en">
                <a:solidFill>
                  <a:schemeClr val="dk2"/>
                </a:solidFill>
              </a:rPr>
              <a:t>1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2154" name="Google Shape;2154;p78"/>
          <p:cNvSpPr txBox="1"/>
          <p:nvPr/>
        </p:nvSpPr>
        <p:spPr>
          <a:xfrm>
            <a:off x="3122177" y="2401225"/>
            <a:ext cx="5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a</a:t>
            </a:r>
            <a:r>
              <a:rPr baseline="30000" i="1" lang="en">
                <a:solidFill>
                  <a:schemeClr val="dk2"/>
                </a:solidFill>
              </a:rPr>
              <a:t>ed</a:t>
            </a:r>
            <a:r>
              <a:rPr baseline="-25000" i="1" lang="en">
                <a:solidFill>
                  <a:schemeClr val="dk2"/>
                </a:solidFill>
              </a:rPr>
              <a:t>2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2155" name="Google Shape;2155;p78"/>
          <p:cNvSpPr txBox="1"/>
          <p:nvPr/>
        </p:nvSpPr>
        <p:spPr>
          <a:xfrm>
            <a:off x="3682501" y="2401225"/>
            <a:ext cx="5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a</a:t>
            </a:r>
            <a:r>
              <a:rPr baseline="30000" i="1" lang="en">
                <a:solidFill>
                  <a:schemeClr val="dk2"/>
                </a:solidFill>
              </a:rPr>
              <a:t>ed</a:t>
            </a:r>
            <a:r>
              <a:rPr baseline="-25000" i="1" lang="en">
                <a:solidFill>
                  <a:schemeClr val="dk2"/>
                </a:solidFill>
              </a:rPr>
              <a:t>3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2156" name="Google Shape;2156;p78"/>
          <p:cNvSpPr txBox="1"/>
          <p:nvPr/>
        </p:nvSpPr>
        <p:spPr>
          <a:xfrm>
            <a:off x="4242801" y="2401225"/>
            <a:ext cx="5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a</a:t>
            </a:r>
            <a:r>
              <a:rPr baseline="30000" i="1" lang="en">
                <a:solidFill>
                  <a:schemeClr val="dk2"/>
                </a:solidFill>
              </a:rPr>
              <a:t>ed</a:t>
            </a:r>
            <a:r>
              <a:rPr baseline="-25000" i="1" lang="en">
                <a:solidFill>
                  <a:schemeClr val="dk2"/>
                </a:solidFill>
              </a:rPr>
              <a:t>4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2157" name="Google Shape;2157;p78"/>
          <p:cNvSpPr txBox="1"/>
          <p:nvPr/>
        </p:nvSpPr>
        <p:spPr>
          <a:xfrm>
            <a:off x="1103625" y="2573313"/>
            <a:ext cx="142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Cross- 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8" name="Google Shape;21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844" y="1494985"/>
            <a:ext cx="2254784" cy="96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78"/>
          <p:cNvSpPr/>
          <p:nvPr/>
        </p:nvSpPr>
        <p:spPr>
          <a:xfrm>
            <a:off x="2641496" y="1479972"/>
            <a:ext cx="2048400" cy="68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78"/>
          <p:cNvSpPr/>
          <p:nvPr/>
        </p:nvSpPr>
        <p:spPr>
          <a:xfrm>
            <a:off x="2637327" y="1858479"/>
            <a:ext cx="442800" cy="23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78"/>
          <p:cNvSpPr/>
          <p:nvPr/>
        </p:nvSpPr>
        <p:spPr>
          <a:xfrm>
            <a:off x="3159981" y="1858479"/>
            <a:ext cx="442800" cy="23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78"/>
          <p:cNvSpPr/>
          <p:nvPr/>
        </p:nvSpPr>
        <p:spPr>
          <a:xfrm>
            <a:off x="3733055" y="1858479"/>
            <a:ext cx="442800" cy="23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78"/>
          <p:cNvSpPr/>
          <p:nvPr/>
        </p:nvSpPr>
        <p:spPr>
          <a:xfrm>
            <a:off x="4306128" y="1858479"/>
            <a:ext cx="442800" cy="23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78"/>
          <p:cNvSpPr txBox="1"/>
          <p:nvPr/>
        </p:nvSpPr>
        <p:spPr>
          <a:xfrm>
            <a:off x="2637589" y="1769838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1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65" name="Google Shape;2165;p78"/>
          <p:cNvSpPr txBox="1"/>
          <p:nvPr/>
        </p:nvSpPr>
        <p:spPr>
          <a:xfrm>
            <a:off x="3185463" y="1769838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2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66" name="Google Shape;2166;p78"/>
          <p:cNvSpPr txBox="1"/>
          <p:nvPr/>
        </p:nvSpPr>
        <p:spPr>
          <a:xfrm>
            <a:off x="3745789" y="1769838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3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67" name="Google Shape;2167;p78"/>
          <p:cNvSpPr txBox="1"/>
          <p:nvPr/>
        </p:nvSpPr>
        <p:spPr>
          <a:xfrm>
            <a:off x="4306092" y="1769827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4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168" name="Google Shape;2168;p78"/>
          <p:cNvSpPr txBox="1"/>
          <p:nvPr/>
        </p:nvSpPr>
        <p:spPr>
          <a:xfrm>
            <a:off x="1107350" y="1878454"/>
            <a:ext cx="115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78"/>
          <p:cNvSpPr/>
          <p:nvPr/>
        </p:nvSpPr>
        <p:spPr>
          <a:xfrm>
            <a:off x="2420163" y="2044269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70" name="Google Shape;2170;p78"/>
          <p:cNvSpPr/>
          <p:nvPr/>
        </p:nvSpPr>
        <p:spPr>
          <a:xfrm>
            <a:off x="2964734" y="2044269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71" name="Google Shape;2171;p78"/>
          <p:cNvSpPr/>
          <p:nvPr/>
        </p:nvSpPr>
        <p:spPr>
          <a:xfrm>
            <a:off x="3509304" y="2044269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72" name="Google Shape;2172;p78"/>
          <p:cNvSpPr/>
          <p:nvPr/>
        </p:nvSpPr>
        <p:spPr>
          <a:xfrm>
            <a:off x="4092471" y="2044269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2173" name="Google Shape;2173;p78"/>
          <p:cNvCxnSpPr/>
          <p:nvPr/>
        </p:nvCxnSpPr>
        <p:spPr>
          <a:xfrm flipH="1">
            <a:off x="2777399" y="4022177"/>
            <a:ext cx="3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4" name="Google Shape;2174;p78"/>
          <p:cNvCxnSpPr/>
          <p:nvPr/>
        </p:nvCxnSpPr>
        <p:spPr>
          <a:xfrm>
            <a:off x="2777699" y="4022177"/>
            <a:ext cx="5832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5" name="Google Shape;2175;p78"/>
          <p:cNvCxnSpPr/>
          <p:nvPr/>
        </p:nvCxnSpPr>
        <p:spPr>
          <a:xfrm>
            <a:off x="2777699" y="4022177"/>
            <a:ext cx="11799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6" name="Google Shape;2176;p78"/>
          <p:cNvCxnSpPr/>
          <p:nvPr/>
        </p:nvCxnSpPr>
        <p:spPr>
          <a:xfrm>
            <a:off x="2777699" y="4022177"/>
            <a:ext cx="17760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7" name="Google Shape;2177;p78"/>
          <p:cNvCxnSpPr/>
          <p:nvPr/>
        </p:nvCxnSpPr>
        <p:spPr>
          <a:xfrm flipH="1" rot="10800000">
            <a:off x="2777383" y="4023095"/>
            <a:ext cx="5835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8" name="Google Shape;2178;p78"/>
          <p:cNvCxnSpPr/>
          <p:nvPr/>
        </p:nvCxnSpPr>
        <p:spPr>
          <a:xfrm flipH="1" rot="10800000">
            <a:off x="2777383" y="4023095"/>
            <a:ext cx="11802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9" name="Google Shape;2179;p78"/>
          <p:cNvCxnSpPr/>
          <p:nvPr/>
        </p:nvCxnSpPr>
        <p:spPr>
          <a:xfrm flipH="1" rot="10800000">
            <a:off x="2777383" y="4023095"/>
            <a:ext cx="17766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0" name="Google Shape;2180;p78"/>
          <p:cNvCxnSpPr/>
          <p:nvPr/>
        </p:nvCxnSpPr>
        <p:spPr>
          <a:xfrm>
            <a:off x="3360748" y="4023286"/>
            <a:ext cx="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1" name="Google Shape;2181;p78"/>
          <p:cNvCxnSpPr/>
          <p:nvPr/>
        </p:nvCxnSpPr>
        <p:spPr>
          <a:xfrm flipH="1" rot="10800000">
            <a:off x="3360748" y="4023095"/>
            <a:ext cx="5967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2" name="Google Shape;2182;p78"/>
          <p:cNvCxnSpPr/>
          <p:nvPr/>
        </p:nvCxnSpPr>
        <p:spPr>
          <a:xfrm>
            <a:off x="3360748" y="4023286"/>
            <a:ext cx="5967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3" name="Google Shape;2183;p78"/>
          <p:cNvCxnSpPr/>
          <p:nvPr/>
        </p:nvCxnSpPr>
        <p:spPr>
          <a:xfrm flipH="1" rot="10800000">
            <a:off x="3957370" y="4023095"/>
            <a:ext cx="5967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4" name="Google Shape;2184;p78"/>
          <p:cNvCxnSpPr/>
          <p:nvPr/>
        </p:nvCxnSpPr>
        <p:spPr>
          <a:xfrm>
            <a:off x="3957370" y="4023286"/>
            <a:ext cx="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5" name="Google Shape;2185;p78"/>
          <p:cNvCxnSpPr/>
          <p:nvPr/>
        </p:nvCxnSpPr>
        <p:spPr>
          <a:xfrm>
            <a:off x="3957370" y="4023286"/>
            <a:ext cx="5967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6" name="Google Shape;2186;p78"/>
          <p:cNvCxnSpPr/>
          <p:nvPr/>
        </p:nvCxnSpPr>
        <p:spPr>
          <a:xfrm rot="10800000">
            <a:off x="4553969" y="4023080"/>
            <a:ext cx="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7" name="Google Shape;2187;p78"/>
          <p:cNvCxnSpPr/>
          <p:nvPr/>
        </p:nvCxnSpPr>
        <p:spPr>
          <a:xfrm rot="10800000">
            <a:off x="3360869" y="4023080"/>
            <a:ext cx="11931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78"/>
          <p:cNvCxnSpPr/>
          <p:nvPr/>
        </p:nvCxnSpPr>
        <p:spPr>
          <a:xfrm flipH="1" rot="10800000">
            <a:off x="3360748" y="4023095"/>
            <a:ext cx="1193100" cy="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9" name="Google Shape;21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856" y="884576"/>
            <a:ext cx="2254784" cy="96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78"/>
          <p:cNvSpPr/>
          <p:nvPr/>
        </p:nvSpPr>
        <p:spPr>
          <a:xfrm>
            <a:off x="2682508" y="869563"/>
            <a:ext cx="2048400" cy="68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78"/>
          <p:cNvSpPr/>
          <p:nvPr/>
        </p:nvSpPr>
        <p:spPr>
          <a:xfrm>
            <a:off x="2678339" y="1248070"/>
            <a:ext cx="442800" cy="239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78"/>
          <p:cNvSpPr/>
          <p:nvPr/>
        </p:nvSpPr>
        <p:spPr>
          <a:xfrm>
            <a:off x="3200993" y="1248070"/>
            <a:ext cx="442800" cy="239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78"/>
          <p:cNvSpPr/>
          <p:nvPr/>
        </p:nvSpPr>
        <p:spPr>
          <a:xfrm>
            <a:off x="3774067" y="1248070"/>
            <a:ext cx="442800" cy="239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78"/>
          <p:cNvSpPr/>
          <p:nvPr/>
        </p:nvSpPr>
        <p:spPr>
          <a:xfrm>
            <a:off x="4347140" y="1248070"/>
            <a:ext cx="442800" cy="239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78"/>
          <p:cNvSpPr txBox="1"/>
          <p:nvPr/>
        </p:nvSpPr>
        <p:spPr>
          <a:xfrm>
            <a:off x="2615325" y="1136913"/>
            <a:ext cx="5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x</a:t>
            </a:r>
            <a:r>
              <a:rPr baseline="30000" i="1" lang="en">
                <a:solidFill>
                  <a:schemeClr val="dk2"/>
                </a:solidFill>
              </a:rPr>
              <a:t>e</a:t>
            </a:r>
            <a:r>
              <a:rPr baseline="-25000" i="1" lang="en">
                <a:solidFill>
                  <a:schemeClr val="dk2"/>
                </a:solidFill>
              </a:rPr>
              <a:t>1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196" name="Google Shape;2196;p78"/>
          <p:cNvSpPr txBox="1"/>
          <p:nvPr/>
        </p:nvSpPr>
        <p:spPr>
          <a:xfrm>
            <a:off x="3159612" y="1136913"/>
            <a:ext cx="50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x</a:t>
            </a:r>
            <a:r>
              <a:rPr baseline="30000" i="1" lang="en">
                <a:solidFill>
                  <a:schemeClr val="dk2"/>
                </a:solidFill>
              </a:rPr>
              <a:t>e</a:t>
            </a:r>
            <a:r>
              <a:rPr baseline="-25000" i="1" lang="en">
                <a:solidFill>
                  <a:schemeClr val="dk2"/>
                </a:solidFill>
              </a:rPr>
              <a:t>2</a:t>
            </a:r>
            <a:endParaRPr baseline="-25000"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197" name="Google Shape;2197;p78"/>
          <p:cNvSpPr txBox="1"/>
          <p:nvPr/>
        </p:nvSpPr>
        <p:spPr>
          <a:xfrm>
            <a:off x="3703887" y="1136913"/>
            <a:ext cx="5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x</a:t>
            </a:r>
            <a:r>
              <a:rPr baseline="30000" i="1" lang="en">
                <a:solidFill>
                  <a:schemeClr val="dk2"/>
                </a:solidFill>
              </a:rPr>
              <a:t>e</a:t>
            </a:r>
            <a:r>
              <a:rPr baseline="-25000" i="1" lang="en">
                <a:solidFill>
                  <a:schemeClr val="dk2"/>
                </a:solidFill>
              </a:rPr>
              <a:t>3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198" name="Google Shape;2198;p78"/>
          <p:cNvSpPr txBox="1"/>
          <p:nvPr/>
        </p:nvSpPr>
        <p:spPr>
          <a:xfrm>
            <a:off x="4321973" y="1136900"/>
            <a:ext cx="6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x</a:t>
            </a:r>
            <a:r>
              <a:rPr baseline="30000" i="1" lang="en">
                <a:solidFill>
                  <a:schemeClr val="dk2"/>
                </a:solidFill>
              </a:rPr>
              <a:t>e</a:t>
            </a:r>
            <a:r>
              <a:rPr baseline="-25000" i="1" lang="en">
                <a:solidFill>
                  <a:schemeClr val="dk2"/>
                </a:solidFill>
              </a:rPr>
              <a:t>4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199" name="Google Shape;2199;p78"/>
          <p:cNvSpPr txBox="1"/>
          <p:nvPr/>
        </p:nvSpPr>
        <p:spPr>
          <a:xfrm>
            <a:off x="1111225" y="1190750"/>
            <a:ext cx="10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0" name="Google Shape;220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856" y="253187"/>
            <a:ext cx="2254784" cy="96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78"/>
          <p:cNvSpPr/>
          <p:nvPr/>
        </p:nvSpPr>
        <p:spPr>
          <a:xfrm>
            <a:off x="2682508" y="238174"/>
            <a:ext cx="2048400" cy="68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78"/>
          <p:cNvSpPr/>
          <p:nvPr/>
        </p:nvSpPr>
        <p:spPr>
          <a:xfrm>
            <a:off x="2678339" y="616681"/>
            <a:ext cx="442800" cy="23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78"/>
          <p:cNvSpPr/>
          <p:nvPr/>
        </p:nvSpPr>
        <p:spPr>
          <a:xfrm>
            <a:off x="3200993" y="616681"/>
            <a:ext cx="442800" cy="23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78"/>
          <p:cNvSpPr/>
          <p:nvPr/>
        </p:nvSpPr>
        <p:spPr>
          <a:xfrm>
            <a:off x="3774067" y="616681"/>
            <a:ext cx="442800" cy="23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78"/>
          <p:cNvSpPr/>
          <p:nvPr/>
        </p:nvSpPr>
        <p:spPr>
          <a:xfrm>
            <a:off x="4347140" y="616681"/>
            <a:ext cx="442800" cy="23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78"/>
          <p:cNvSpPr txBox="1"/>
          <p:nvPr/>
        </p:nvSpPr>
        <p:spPr>
          <a:xfrm>
            <a:off x="2678601" y="528040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1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207" name="Google Shape;2207;p78"/>
          <p:cNvSpPr txBox="1"/>
          <p:nvPr/>
        </p:nvSpPr>
        <p:spPr>
          <a:xfrm>
            <a:off x="3226475" y="528040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2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208" name="Google Shape;2208;p78"/>
          <p:cNvSpPr txBox="1"/>
          <p:nvPr/>
        </p:nvSpPr>
        <p:spPr>
          <a:xfrm>
            <a:off x="3786801" y="528040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3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209" name="Google Shape;2209;p78"/>
          <p:cNvSpPr txBox="1"/>
          <p:nvPr/>
        </p:nvSpPr>
        <p:spPr>
          <a:xfrm>
            <a:off x="4347104" y="528029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x</a:t>
            </a:r>
            <a:r>
              <a:rPr baseline="30000" i="1" lang="en">
                <a:solidFill>
                  <a:srgbClr val="595959"/>
                </a:solidFill>
              </a:rPr>
              <a:t>e</a:t>
            </a:r>
            <a:r>
              <a:rPr baseline="-25000" i="1" lang="en">
                <a:solidFill>
                  <a:srgbClr val="595959"/>
                </a:solidFill>
              </a:rPr>
              <a:t>4</a:t>
            </a:r>
            <a:endParaRPr baseline="-25000" i="1">
              <a:solidFill>
                <a:srgbClr val="595959"/>
              </a:solidFill>
            </a:endParaRPr>
          </a:p>
        </p:txBody>
      </p:sp>
      <p:sp>
        <p:nvSpPr>
          <p:cNvPr id="2210" name="Google Shape;2210;p78"/>
          <p:cNvSpPr txBox="1"/>
          <p:nvPr/>
        </p:nvSpPr>
        <p:spPr>
          <a:xfrm>
            <a:off x="1107362" y="620206"/>
            <a:ext cx="115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78"/>
          <p:cNvSpPr/>
          <p:nvPr/>
        </p:nvSpPr>
        <p:spPr>
          <a:xfrm>
            <a:off x="2461175" y="802471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12" name="Google Shape;2212;p78"/>
          <p:cNvSpPr/>
          <p:nvPr/>
        </p:nvSpPr>
        <p:spPr>
          <a:xfrm>
            <a:off x="3005746" y="802471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13" name="Google Shape;2213;p78"/>
          <p:cNvSpPr/>
          <p:nvPr/>
        </p:nvSpPr>
        <p:spPr>
          <a:xfrm>
            <a:off x="3550316" y="802471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14" name="Google Shape;2214;p78"/>
          <p:cNvSpPr/>
          <p:nvPr/>
        </p:nvSpPr>
        <p:spPr>
          <a:xfrm>
            <a:off x="4133483" y="802471"/>
            <a:ext cx="195245" cy="1234008"/>
          </a:xfrm>
          <a:custGeom>
            <a:rect b="b" l="l" r="r" t="t"/>
            <a:pathLst>
              <a:path extrusionOk="0" h="55405" w="8569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2215" name="Google Shape;221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499" y="271644"/>
            <a:ext cx="2048400" cy="331231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78"/>
          <p:cNvSpPr txBox="1"/>
          <p:nvPr/>
        </p:nvSpPr>
        <p:spPr>
          <a:xfrm>
            <a:off x="1112062" y="4265097"/>
            <a:ext cx="128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Input 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7" name="Google Shape;2217;p78"/>
          <p:cNvCxnSpPr>
            <a:endCxn id="2153" idx="2"/>
          </p:cNvCxnSpPr>
          <p:nvPr/>
        </p:nvCxnSpPr>
        <p:spPr>
          <a:xfrm flipH="1" rot="10800000">
            <a:off x="834602" y="2801425"/>
            <a:ext cx="19926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8" name="Google Shape;2218;p78"/>
          <p:cNvCxnSpPr>
            <a:endCxn id="2154" idx="2"/>
          </p:cNvCxnSpPr>
          <p:nvPr/>
        </p:nvCxnSpPr>
        <p:spPr>
          <a:xfrm flipH="1" rot="10800000">
            <a:off x="843677" y="2801425"/>
            <a:ext cx="25314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9" name="Google Shape;2219;p78"/>
          <p:cNvCxnSpPr>
            <a:endCxn id="2155" idx="2"/>
          </p:cNvCxnSpPr>
          <p:nvPr/>
        </p:nvCxnSpPr>
        <p:spPr>
          <a:xfrm flipH="1" rot="10800000">
            <a:off x="861301" y="2801425"/>
            <a:ext cx="30741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0" name="Google Shape;2220;p78"/>
          <p:cNvCxnSpPr>
            <a:endCxn id="2156" idx="2"/>
          </p:cNvCxnSpPr>
          <p:nvPr/>
        </p:nvCxnSpPr>
        <p:spPr>
          <a:xfrm flipH="1" rot="10800000">
            <a:off x="834801" y="2801425"/>
            <a:ext cx="3660900" cy="2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1" name="Google Shape;2221;p78"/>
          <p:cNvSpPr txBox="1"/>
          <p:nvPr/>
        </p:nvSpPr>
        <p:spPr>
          <a:xfrm>
            <a:off x="118525" y="2881125"/>
            <a:ext cx="83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Encoder outputs</a:t>
            </a:r>
            <a:endParaRPr sz="12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p78"/>
          <p:cNvSpPr/>
          <p:nvPr/>
        </p:nvSpPr>
        <p:spPr>
          <a:xfrm>
            <a:off x="2637925" y="123525"/>
            <a:ext cx="2048400" cy="14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3" name="Google Shape;2223;p78"/>
          <p:cNvSpPr txBox="1"/>
          <p:nvPr/>
        </p:nvSpPr>
        <p:spPr>
          <a:xfrm>
            <a:off x="5805775" y="363275"/>
            <a:ext cx="165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Decoder block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79"/>
          <p:cNvSpPr/>
          <p:nvPr/>
        </p:nvSpPr>
        <p:spPr>
          <a:xfrm>
            <a:off x="3601950" y="2793563"/>
            <a:ext cx="1049700" cy="19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79"/>
          <p:cNvSpPr/>
          <p:nvPr/>
        </p:nvSpPr>
        <p:spPr>
          <a:xfrm>
            <a:off x="1952400" y="3246463"/>
            <a:ext cx="19674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79"/>
          <p:cNvSpPr txBox="1"/>
          <p:nvPr/>
        </p:nvSpPr>
        <p:spPr>
          <a:xfrm>
            <a:off x="2403650" y="3321013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Decoder block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31" name="Google Shape;2231;p79"/>
          <p:cNvSpPr/>
          <p:nvPr/>
        </p:nvSpPr>
        <p:spPr>
          <a:xfrm>
            <a:off x="2045624" y="4081861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79"/>
          <p:cNvSpPr/>
          <p:nvPr/>
        </p:nvSpPr>
        <p:spPr>
          <a:xfrm>
            <a:off x="2041050" y="4506737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79"/>
          <p:cNvSpPr/>
          <p:nvPr/>
        </p:nvSpPr>
        <p:spPr>
          <a:xfrm>
            <a:off x="2614527" y="45067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79"/>
          <p:cNvSpPr/>
          <p:nvPr/>
        </p:nvSpPr>
        <p:spPr>
          <a:xfrm>
            <a:off x="3243327" y="4506738"/>
            <a:ext cx="486000" cy="26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79"/>
          <p:cNvSpPr txBox="1"/>
          <p:nvPr/>
        </p:nvSpPr>
        <p:spPr>
          <a:xfrm>
            <a:off x="2041338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36" name="Google Shape;2236;p79"/>
          <p:cNvSpPr txBox="1"/>
          <p:nvPr/>
        </p:nvSpPr>
        <p:spPr>
          <a:xfrm>
            <a:off x="2642488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37" name="Google Shape;2237;p79"/>
          <p:cNvSpPr txBox="1"/>
          <p:nvPr/>
        </p:nvSpPr>
        <p:spPr>
          <a:xfrm>
            <a:off x="3257300" y="44072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2238" name="Google Shape;22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00" y="408185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400" y="20911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79"/>
          <p:cNvSpPr/>
          <p:nvPr/>
        </p:nvSpPr>
        <p:spPr>
          <a:xfrm>
            <a:off x="2088924" y="2074286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79"/>
          <p:cNvSpPr/>
          <p:nvPr/>
        </p:nvSpPr>
        <p:spPr>
          <a:xfrm>
            <a:off x="2084350" y="2499162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79"/>
          <p:cNvSpPr/>
          <p:nvPr/>
        </p:nvSpPr>
        <p:spPr>
          <a:xfrm>
            <a:off x="2657827" y="24991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79"/>
          <p:cNvSpPr/>
          <p:nvPr/>
        </p:nvSpPr>
        <p:spPr>
          <a:xfrm>
            <a:off x="3286627" y="2499163"/>
            <a:ext cx="486000" cy="26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79"/>
          <p:cNvSpPr txBox="1"/>
          <p:nvPr/>
        </p:nvSpPr>
        <p:spPr>
          <a:xfrm>
            <a:off x="2084638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45" name="Google Shape;2245;p79"/>
          <p:cNvSpPr txBox="1"/>
          <p:nvPr/>
        </p:nvSpPr>
        <p:spPr>
          <a:xfrm>
            <a:off x="2685788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46" name="Google Shape;2246;p79"/>
          <p:cNvSpPr txBox="1"/>
          <p:nvPr/>
        </p:nvSpPr>
        <p:spPr>
          <a:xfrm>
            <a:off x="3300600" y="23996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2247" name="Google Shape;224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400" y="135912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79"/>
          <p:cNvSpPr/>
          <p:nvPr/>
        </p:nvSpPr>
        <p:spPr>
          <a:xfrm>
            <a:off x="2088924" y="1342274"/>
            <a:ext cx="2247600" cy="76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79"/>
          <p:cNvSpPr/>
          <p:nvPr/>
        </p:nvSpPr>
        <p:spPr>
          <a:xfrm>
            <a:off x="2084350" y="1767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79"/>
          <p:cNvSpPr/>
          <p:nvPr/>
        </p:nvSpPr>
        <p:spPr>
          <a:xfrm>
            <a:off x="2657827" y="1767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79"/>
          <p:cNvSpPr/>
          <p:nvPr/>
        </p:nvSpPr>
        <p:spPr>
          <a:xfrm>
            <a:off x="3286627" y="1767150"/>
            <a:ext cx="486000" cy="2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79"/>
          <p:cNvSpPr txBox="1"/>
          <p:nvPr/>
        </p:nvSpPr>
        <p:spPr>
          <a:xfrm>
            <a:off x="2084638" y="1667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53" name="Google Shape;2253;p79"/>
          <p:cNvSpPr txBox="1"/>
          <p:nvPr/>
        </p:nvSpPr>
        <p:spPr>
          <a:xfrm>
            <a:off x="2685788" y="1667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54" name="Google Shape;2254;p79"/>
          <p:cNvSpPr txBox="1"/>
          <p:nvPr/>
        </p:nvSpPr>
        <p:spPr>
          <a:xfrm>
            <a:off x="3300600" y="16676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30000" i="1" lang="en" sz="1500">
                <a:solidFill>
                  <a:srgbClr val="595959"/>
                </a:solidFill>
              </a:rPr>
              <a:t>e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pic>
        <p:nvPicPr>
          <p:cNvPr id="2255" name="Google Shape;22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825" y="1343209"/>
            <a:ext cx="2247601" cy="3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8813" y="8361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889" y="836163"/>
            <a:ext cx="610406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782" y="836163"/>
            <a:ext cx="610406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p79"/>
          <p:cNvSpPr txBox="1"/>
          <p:nvPr/>
        </p:nvSpPr>
        <p:spPr>
          <a:xfrm>
            <a:off x="1932402" y="4814850"/>
            <a:ext cx="20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&lt;BOS&gt;   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0" name="Google Shape;2260;p79"/>
          <p:cNvSpPr txBox="1"/>
          <p:nvPr/>
        </p:nvSpPr>
        <p:spPr>
          <a:xfrm>
            <a:off x="1988602" y="97050"/>
            <a:ext cx="196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Good   morning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&lt;EOS&gt;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1" name="Google Shape;2261;p79"/>
          <p:cNvSpPr/>
          <p:nvPr/>
        </p:nvSpPr>
        <p:spPr>
          <a:xfrm>
            <a:off x="4069475" y="308750"/>
            <a:ext cx="347100" cy="286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79"/>
          <p:cNvSpPr/>
          <p:nvPr/>
        </p:nvSpPr>
        <p:spPr>
          <a:xfrm>
            <a:off x="4069475" y="4081750"/>
            <a:ext cx="3471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79"/>
          <p:cNvSpPr txBox="1"/>
          <p:nvPr/>
        </p:nvSpPr>
        <p:spPr>
          <a:xfrm>
            <a:off x="3297150" y="4207700"/>
            <a:ext cx="13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264" name="Google Shape;2264;p79"/>
          <p:cNvSpPr txBox="1"/>
          <p:nvPr/>
        </p:nvSpPr>
        <p:spPr>
          <a:xfrm>
            <a:off x="161200" y="4833400"/>
            <a:ext cx="138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input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5" name="Google Shape;2265;p79"/>
          <p:cNvSpPr txBox="1"/>
          <p:nvPr/>
        </p:nvSpPr>
        <p:spPr>
          <a:xfrm>
            <a:off x="151300" y="4044850"/>
            <a:ext cx="18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Target token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 with positional encodings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Google Shape;2266;p79"/>
          <p:cNvSpPr txBox="1"/>
          <p:nvPr/>
        </p:nvSpPr>
        <p:spPr>
          <a:xfrm>
            <a:off x="218050" y="2418275"/>
            <a:ext cx="12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Decoder outputs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p79"/>
          <p:cNvSpPr txBox="1"/>
          <p:nvPr/>
        </p:nvSpPr>
        <p:spPr>
          <a:xfrm>
            <a:off x="203200" y="1740050"/>
            <a:ext cx="172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p79"/>
          <p:cNvSpPr txBox="1"/>
          <p:nvPr/>
        </p:nvSpPr>
        <p:spPr>
          <a:xfrm>
            <a:off x="218050" y="951500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Softmax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p79"/>
          <p:cNvSpPr txBox="1"/>
          <p:nvPr/>
        </p:nvSpPr>
        <p:spPr>
          <a:xfrm>
            <a:off x="203200" y="162950"/>
            <a:ext cx="18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0" name="Google Shape;2270;p79"/>
          <p:cNvCxnSpPr/>
          <p:nvPr/>
        </p:nvCxnSpPr>
        <p:spPr>
          <a:xfrm>
            <a:off x="2321475" y="445775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71" name="Google Shape;2271;p79"/>
          <p:cNvCxnSpPr/>
          <p:nvPr/>
        </p:nvCxnSpPr>
        <p:spPr>
          <a:xfrm>
            <a:off x="2900825" y="445550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72" name="Google Shape;2272;p79"/>
          <p:cNvCxnSpPr/>
          <p:nvPr/>
        </p:nvCxnSpPr>
        <p:spPr>
          <a:xfrm>
            <a:off x="3529625" y="445550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73" name="Google Shape;2273;p79"/>
          <p:cNvSpPr txBox="1"/>
          <p:nvPr/>
        </p:nvSpPr>
        <p:spPr>
          <a:xfrm>
            <a:off x="203200" y="525275"/>
            <a:ext cx="19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CE loss 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Decoder</a:t>
            </a:r>
            <a:endParaRPr/>
          </a:p>
        </p:txBody>
      </p:sp>
      <p:pic>
        <p:nvPicPr>
          <p:cNvPr id="2279" name="Google Shape;22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275" y="445025"/>
            <a:ext cx="4577212" cy="431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80"/>
          <p:cNvSpPr/>
          <p:nvPr/>
        </p:nvSpPr>
        <p:spPr>
          <a:xfrm>
            <a:off x="7693175" y="1316750"/>
            <a:ext cx="141300" cy="225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80"/>
          <p:cNvSpPr txBox="1"/>
          <p:nvPr/>
        </p:nvSpPr>
        <p:spPr>
          <a:xfrm>
            <a:off x="7940350" y="2138300"/>
            <a:ext cx="10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Decoder block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81"/>
          <p:cNvSpPr/>
          <p:nvPr/>
        </p:nvSpPr>
        <p:spPr>
          <a:xfrm>
            <a:off x="364625" y="4041987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81"/>
          <p:cNvSpPr/>
          <p:nvPr/>
        </p:nvSpPr>
        <p:spPr>
          <a:xfrm>
            <a:off x="938102" y="4041988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81"/>
          <p:cNvSpPr/>
          <p:nvPr/>
        </p:nvSpPr>
        <p:spPr>
          <a:xfrm>
            <a:off x="1566902" y="4041988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81"/>
          <p:cNvSpPr/>
          <p:nvPr/>
        </p:nvSpPr>
        <p:spPr>
          <a:xfrm>
            <a:off x="2195702" y="4041988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81"/>
          <p:cNvSpPr txBox="1"/>
          <p:nvPr/>
        </p:nvSpPr>
        <p:spPr>
          <a:xfrm>
            <a:off x="364913" y="39424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91" name="Google Shape;2291;p81"/>
          <p:cNvSpPr txBox="1"/>
          <p:nvPr/>
        </p:nvSpPr>
        <p:spPr>
          <a:xfrm>
            <a:off x="966063" y="39424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92" name="Google Shape;2292;p81"/>
          <p:cNvSpPr txBox="1"/>
          <p:nvPr/>
        </p:nvSpPr>
        <p:spPr>
          <a:xfrm>
            <a:off x="1580875" y="39424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93" name="Google Shape;2293;p81"/>
          <p:cNvSpPr txBox="1"/>
          <p:nvPr/>
        </p:nvSpPr>
        <p:spPr>
          <a:xfrm>
            <a:off x="2195663" y="39424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94" name="Google Shape;2294;p81"/>
          <p:cNvSpPr/>
          <p:nvPr/>
        </p:nvSpPr>
        <p:spPr>
          <a:xfrm>
            <a:off x="2914775" y="3979225"/>
            <a:ext cx="324000" cy="49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81"/>
          <p:cNvSpPr/>
          <p:nvPr/>
        </p:nvSpPr>
        <p:spPr>
          <a:xfrm>
            <a:off x="3517225" y="4042437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81"/>
          <p:cNvSpPr txBox="1"/>
          <p:nvPr/>
        </p:nvSpPr>
        <p:spPr>
          <a:xfrm>
            <a:off x="3517838" y="394201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y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297" name="Google Shape;2297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QKV Attention </a:t>
            </a:r>
            <a:endParaRPr/>
          </a:p>
        </p:txBody>
      </p:sp>
      <p:pic>
        <p:nvPicPr>
          <p:cNvPr id="2298" name="Google Shape;22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25" y="4410950"/>
            <a:ext cx="2224634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005" y="4358000"/>
            <a:ext cx="390570" cy="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82"/>
          <p:cNvSpPr/>
          <p:nvPr/>
        </p:nvSpPr>
        <p:spPr>
          <a:xfrm>
            <a:off x="412000" y="4359037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82"/>
          <p:cNvSpPr/>
          <p:nvPr/>
        </p:nvSpPr>
        <p:spPr>
          <a:xfrm>
            <a:off x="985477" y="4359038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82"/>
          <p:cNvSpPr/>
          <p:nvPr/>
        </p:nvSpPr>
        <p:spPr>
          <a:xfrm>
            <a:off x="1614277" y="4359038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82"/>
          <p:cNvSpPr/>
          <p:nvPr/>
        </p:nvSpPr>
        <p:spPr>
          <a:xfrm>
            <a:off x="2243077" y="4359038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82"/>
          <p:cNvSpPr txBox="1"/>
          <p:nvPr/>
        </p:nvSpPr>
        <p:spPr>
          <a:xfrm>
            <a:off x="412288" y="4259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09" name="Google Shape;2309;p82"/>
          <p:cNvSpPr txBox="1"/>
          <p:nvPr/>
        </p:nvSpPr>
        <p:spPr>
          <a:xfrm>
            <a:off x="1013438" y="4259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10" name="Google Shape;2310;p82"/>
          <p:cNvSpPr txBox="1"/>
          <p:nvPr/>
        </p:nvSpPr>
        <p:spPr>
          <a:xfrm>
            <a:off x="1628250" y="4259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11" name="Google Shape;2311;p82"/>
          <p:cNvSpPr txBox="1"/>
          <p:nvPr/>
        </p:nvSpPr>
        <p:spPr>
          <a:xfrm>
            <a:off x="2243038" y="42595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12" name="Google Shape;2312;p82"/>
          <p:cNvSpPr/>
          <p:nvPr/>
        </p:nvSpPr>
        <p:spPr>
          <a:xfrm>
            <a:off x="2962150" y="4296275"/>
            <a:ext cx="324000" cy="49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82"/>
          <p:cNvSpPr/>
          <p:nvPr/>
        </p:nvSpPr>
        <p:spPr>
          <a:xfrm>
            <a:off x="3564600" y="4359487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82"/>
          <p:cNvSpPr txBox="1"/>
          <p:nvPr/>
        </p:nvSpPr>
        <p:spPr>
          <a:xfrm>
            <a:off x="3565213" y="4259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y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15" name="Google Shape;2315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QKV Attention </a:t>
            </a:r>
            <a:endParaRPr/>
          </a:p>
        </p:txBody>
      </p:sp>
      <p:sp>
        <p:nvSpPr>
          <p:cNvPr id="2316" name="Google Shape;2316;p82"/>
          <p:cNvSpPr/>
          <p:nvPr/>
        </p:nvSpPr>
        <p:spPr>
          <a:xfrm>
            <a:off x="1099706" y="3619578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82"/>
          <p:cNvSpPr/>
          <p:nvPr/>
        </p:nvSpPr>
        <p:spPr>
          <a:xfrm>
            <a:off x="1670012" y="3619578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82"/>
          <p:cNvSpPr/>
          <p:nvPr/>
        </p:nvSpPr>
        <p:spPr>
          <a:xfrm>
            <a:off x="2240321" y="3619578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82"/>
          <p:cNvSpPr txBox="1"/>
          <p:nvPr/>
        </p:nvSpPr>
        <p:spPr>
          <a:xfrm>
            <a:off x="1029920" y="3552771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2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320" name="Google Shape;2320;p82"/>
          <p:cNvSpPr txBox="1"/>
          <p:nvPr/>
        </p:nvSpPr>
        <p:spPr>
          <a:xfrm>
            <a:off x="1632929" y="3552773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3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321" name="Google Shape;2321;p82"/>
          <p:cNvSpPr txBox="1"/>
          <p:nvPr/>
        </p:nvSpPr>
        <p:spPr>
          <a:xfrm>
            <a:off x="2207609" y="3552765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4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322" name="Google Shape;2322;p82"/>
          <p:cNvSpPr/>
          <p:nvPr/>
        </p:nvSpPr>
        <p:spPr>
          <a:xfrm>
            <a:off x="515240" y="3654058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82"/>
          <p:cNvSpPr txBox="1"/>
          <p:nvPr/>
        </p:nvSpPr>
        <p:spPr>
          <a:xfrm>
            <a:off x="515250" y="3581939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</a:t>
            </a:r>
            <a:endParaRPr baseline="-25000" i="1" sz="1200">
              <a:solidFill>
                <a:srgbClr val="595959"/>
              </a:solidFill>
            </a:endParaRPr>
          </a:p>
        </p:txBody>
      </p:sp>
      <p:cxnSp>
        <p:nvCxnSpPr>
          <p:cNvPr id="2324" name="Google Shape;2324;p82"/>
          <p:cNvCxnSpPr/>
          <p:nvPr/>
        </p:nvCxnSpPr>
        <p:spPr>
          <a:xfrm flipH="1" rot="10800000">
            <a:off x="1284788" y="4040550"/>
            <a:ext cx="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5" name="Google Shape;2325;p82"/>
          <p:cNvCxnSpPr/>
          <p:nvPr/>
        </p:nvCxnSpPr>
        <p:spPr>
          <a:xfrm flipH="1" rot="10800000">
            <a:off x="1831838" y="4040550"/>
            <a:ext cx="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6" name="Google Shape;2326;p82"/>
          <p:cNvCxnSpPr/>
          <p:nvPr/>
        </p:nvCxnSpPr>
        <p:spPr>
          <a:xfrm flipH="1" rot="10800000">
            <a:off x="2402163" y="4040550"/>
            <a:ext cx="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7" name="Google Shape;2327;p82"/>
          <p:cNvSpPr txBox="1"/>
          <p:nvPr/>
        </p:nvSpPr>
        <p:spPr>
          <a:xfrm>
            <a:off x="472441" y="2301288"/>
            <a:ext cx="22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0.4     0.55     0.1    0.05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28" name="Google Shape;2328;p82"/>
          <p:cNvSpPr/>
          <p:nvPr/>
        </p:nvSpPr>
        <p:spPr>
          <a:xfrm>
            <a:off x="1208518" y="2804574"/>
            <a:ext cx="209400" cy="66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82"/>
          <p:cNvSpPr/>
          <p:nvPr/>
        </p:nvSpPr>
        <p:spPr>
          <a:xfrm>
            <a:off x="1705218" y="3227599"/>
            <a:ext cx="209400" cy="2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82"/>
          <p:cNvSpPr/>
          <p:nvPr/>
        </p:nvSpPr>
        <p:spPr>
          <a:xfrm>
            <a:off x="2297634" y="3308764"/>
            <a:ext cx="209400" cy="124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1" name="Google Shape;2331;p82"/>
          <p:cNvCxnSpPr/>
          <p:nvPr/>
        </p:nvCxnSpPr>
        <p:spPr>
          <a:xfrm>
            <a:off x="311706" y="3551444"/>
            <a:ext cx="22308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2" name="Google Shape;2332;p82"/>
          <p:cNvSpPr/>
          <p:nvPr/>
        </p:nvSpPr>
        <p:spPr>
          <a:xfrm rot="5400000">
            <a:off x="1452338" y="1090913"/>
            <a:ext cx="141300" cy="2073300"/>
          </a:xfrm>
          <a:prstGeom prst="leftBrace">
            <a:avLst>
              <a:gd fmla="val 50000" name="adj1"/>
              <a:gd fmla="val 5028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3" name="Google Shape;2333;p82"/>
          <p:cNvCxnSpPr>
            <a:endCxn id="2321" idx="2"/>
          </p:cNvCxnSpPr>
          <p:nvPr/>
        </p:nvCxnSpPr>
        <p:spPr>
          <a:xfrm rot="10800000">
            <a:off x="2509109" y="3922065"/>
            <a:ext cx="1320900" cy="37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4" name="Google Shape;2334;p82"/>
          <p:cNvCxnSpPr>
            <a:endCxn id="2320" idx="2"/>
          </p:cNvCxnSpPr>
          <p:nvPr/>
        </p:nvCxnSpPr>
        <p:spPr>
          <a:xfrm rot="10800000">
            <a:off x="1934429" y="3922073"/>
            <a:ext cx="1895400" cy="37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5" name="Google Shape;2335;p82"/>
          <p:cNvCxnSpPr>
            <a:endCxn id="2319" idx="2"/>
          </p:cNvCxnSpPr>
          <p:nvPr/>
        </p:nvCxnSpPr>
        <p:spPr>
          <a:xfrm rot="10800000">
            <a:off x="1331420" y="3922071"/>
            <a:ext cx="2498400" cy="37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6" name="Google Shape;2336;p82"/>
          <p:cNvCxnSpPr>
            <a:endCxn id="2323" idx="2"/>
          </p:cNvCxnSpPr>
          <p:nvPr/>
        </p:nvCxnSpPr>
        <p:spPr>
          <a:xfrm rot="10800000">
            <a:off x="807150" y="3951239"/>
            <a:ext cx="3022800" cy="34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7" name="Google Shape;2337;p82"/>
          <p:cNvSpPr/>
          <p:nvPr/>
        </p:nvSpPr>
        <p:spPr>
          <a:xfrm>
            <a:off x="1336288" y="163678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82"/>
          <p:cNvSpPr txBox="1"/>
          <p:nvPr/>
        </p:nvSpPr>
        <p:spPr>
          <a:xfrm>
            <a:off x="1336600" y="15632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39" name="Google Shape;2339;p82"/>
          <p:cNvSpPr/>
          <p:nvPr/>
        </p:nvSpPr>
        <p:spPr>
          <a:xfrm>
            <a:off x="539574" y="2976740"/>
            <a:ext cx="209400" cy="49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82"/>
          <p:cNvSpPr txBox="1"/>
          <p:nvPr/>
        </p:nvSpPr>
        <p:spPr>
          <a:xfrm>
            <a:off x="3066038" y="2936271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cxnSp>
        <p:nvCxnSpPr>
          <p:cNvPr id="2341" name="Google Shape;2341;p82"/>
          <p:cNvCxnSpPr/>
          <p:nvPr/>
        </p:nvCxnSpPr>
        <p:spPr>
          <a:xfrm flipH="1" rot="10800000">
            <a:off x="680138" y="4036988"/>
            <a:ext cx="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2" name="Google Shape;2342;p82"/>
          <p:cNvSpPr txBox="1"/>
          <p:nvPr/>
        </p:nvSpPr>
        <p:spPr>
          <a:xfrm>
            <a:off x="3066038" y="2773533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2343" name="Google Shape;23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0" y="4728000"/>
            <a:ext cx="2224634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380" y="4675050"/>
            <a:ext cx="390570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722" y="3590025"/>
            <a:ext cx="1415778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7600" y="1439227"/>
            <a:ext cx="1228415" cy="6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83"/>
          <p:cNvSpPr/>
          <p:nvPr/>
        </p:nvSpPr>
        <p:spPr>
          <a:xfrm>
            <a:off x="412000" y="4359037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83"/>
          <p:cNvSpPr/>
          <p:nvPr/>
        </p:nvSpPr>
        <p:spPr>
          <a:xfrm>
            <a:off x="985477" y="4359038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83"/>
          <p:cNvSpPr/>
          <p:nvPr/>
        </p:nvSpPr>
        <p:spPr>
          <a:xfrm>
            <a:off x="1614277" y="4359038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83"/>
          <p:cNvSpPr/>
          <p:nvPr/>
        </p:nvSpPr>
        <p:spPr>
          <a:xfrm>
            <a:off x="2243077" y="4359038"/>
            <a:ext cx="486000" cy="2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83"/>
          <p:cNvSpPr txBox="1"/>
          <p:nvPr/>
        </p:nvSpPr>
        <p:spPr>
          <a:xfrm>
            <a:off x="412288" y="4259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1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56" name="Google Shape;2356;p83"/>
          <p:cNvSpPr txBox="1"/>
          <p:nvPr/>
        </p:nvSpPr>
        <p:spPr>
          <a:xfrm>
            <a:off x="1013438" y="4259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2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57" name="Google Shape;2357;p83"/>
          <p:cNvSpPr txBox="1"/>
          <p:nvPr/>
        </p:nvSpPr>
        <p:spPr>
          <a:xfrm>
            <a:off x="1628250" y="42595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3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58" name="Google Shape;2358;p83"/>
          <p:cNvSpPr txBox="1"/>
          <p:nvPr/>
        </p:nvSpPr>
        <p:spPr>
          <a:xfrm>
            <a:off x="2243038" y="42595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4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59" name="Google Shape;2359;p83"/>
          <p:cNvSpPr/>
          <p:nvPr/>
        </p:nvSpPr>
        <p:spPr>
          <a:xfrm>
            <a:off x="2962150" y="4296275"/>
            <a:ext cx="324000" cy="49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83"/>
          <p:cNvSpPr/>
          <p:nvPr/>
        </p:nvSpPr>
        <p:spPr>
          <a:xfrm>
            <a:off x="3564600" y="4359487"/>
            <a:ext cx="486000" cy="26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83"/>
          <p:cNvSpPr txBox="1"/>
          <p:nvPr/>
        </p:nvSpPr>
        <p:spPr>
          <a:xfrm>
            <a:off x="3565213" y="4259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y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62" name="Google Shape;2362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QKV Attention </a:t>
            </a:r>
            <a:endParaRPr/>
          </a:p>
        </p:txBody>
      </p:sp>
      <p:sp>
        <p:nvSpPr>
          <p:cNvPr id="2363" name="Google Shape;2363;p83"/>
          <p:cNvSpPr/>
          <p:nvPr/>
        </p:nvSpPr>
        <p:spPr>
          <a:xfrm>
            <a:off x="1099706" y="3619578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83"/>
          <p:cNvSpPr/>
          <p:nvPr/>
        </p:nvSpPr>
        <p:spPr>
          <a:xfrm>
            <a:off x="1670012" y="3619578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83"/>
          <p:cNvSpPr/>
          <p:nvPr/>
        </p:nvSpPr>
        <p:spPr>
          <a:xfrm>
            <a:off x="2240321" y="3619578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83"/>
          <p:cNvSpPr txBox="1"/>
          <p:nvPr/>
        </p:nvSpPr>
        <p:spPr>
          <a:xfrm>
            <a:off x="1029920" y="3552771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2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367" name="Google Shape;2367;p83"/>
          <p:cNvSpPr txBox="1"/>
          <p:nvPr/>
        </p:nvSpPr>
        <p:spPr>
          <a:xfrm>
            <a:off x="1632929" y="3552773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3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368" name="Google Shape;2368;p83"/>
          <p:cNvSpPr txBox="1"/>
          <p:nvPr/>
        </p:nvSpPr>
        <p:spPr>
          <a:xfrm>
            <a:off x="2207609" y="3552765"/>
            <a:ext cx="6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4</a:t>
            </a:r>
            <a:endParaRPr baseline="-25000" i="1" sz="1200">
              <a:solidFill>
                <a:srgbClr val="595959"/>
              </a:solidFill>
            </a:endParaRPr>
          </a:p>
        </p:txBody>
      </p:sp>
      <p:sp>
        <p:nvSpPr>
          <p:cNvPr id="2369" name="Google Shape;2369;p83"/>
          <p:cNvSpPr/>
          <p:nvPr/>
        </p:nvSpPr>
        <p:spPr>
          <a:xfrm>
            <a:off x="515240" y="3654058"/>
            <a:ext cx="324000" cy="354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83"/>
          <p:cNvSpPr txBox="1"/>
          <p:nvPr/>
        </p:nvSpPr>
        <p:spPr>
          <a:xfrm>
            <a:off x="515250" y="3581939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595959"/>
                </a:solidFill>
              </a:rPr>
              <a:t>w</a:t>
            </a:r>
            <a:r>
              <a:rPr baseline="-25000" i="1" lang="en" sz="1200">
                <a:solidFill>
                  <a:srgbClr val="595959"/>
                </a:solidFill>
              </a:rPr>
              <a:t>1</a:t>
            </a:r>
            <a:endParaRPr baseline="-25000" i="1" sz="1200">
              <a:solidFill>
                <a:srgbClr val="595959"/>
              </a:solidFill>
            </a:endParaRPr>
          </a:p>
        </p:txBody>
      </p:sp>
      <p:cxnSp>
        <p:nvCxnSpPr>
          <p:cNvPr id="2371" name="Google Shape;2371;p83"/>
          <p:cNvCxnSpPr/>
          <p:nvPr/>
        </p:nvCxnSpPr>
        <p:spPr>
          <a:xfrm flipH="1" rot="10800000">
            <a:off x="1284788" y="4040550"/>
            <a:ext cx="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2" name="Google Shape;2372;p83"/>
          <p:cNvCxnSpPr/>
          <p:nvPr/>
        </p:nvCxnSpPr>
        <p:spPr>
          <a:xfrm flipH="1" rot="10800000">
            <a:off x="1831838" y="4040550"/>
            <a:ext cx="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3" name="Google Shape;2373;p83"/>
          <p:cNvCxnSpPr/>
          <p:nvPr/>
        </p:nvCxnSpPr>
        <p:spPr>
          <a:xfrm flipH="1" rot="10800000">
            <a:off x="2402163" y="4040550"/>
            <a:ext cx="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4" name="Google Shape;2374;p83"/>
          <p:cNvSpPr txBox="1"/>
          <p:nvPr/>
        </p:nvSpPr>
        <p:spPr>
          <a:xfrm>
            <a:off x="472441" y="2301288"/>
            <a:ext cx="22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0.4     0.55     0.1    0.05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75" name="Google Shape;2375;p83"/>
          <p:cNvSpPr/>
          <p:nvPr/>
        </p:nvSpPr>
        <p:spPr>
          <a:xfrm>
            <a:off x="1208518" y="2804574"/>
            <a:ext cx="209400" cy="66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83"/>
          <p:cNvSpPr/>
          <p:nvPr/>
        </p:nvSpPr>
        <p:spPr>
          <a:xfrm>
            <a:off x="1705218" y="3227599"/>
            <a:ext cx="209400" cy="2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83"/>
          <p:cNvSpPr/>
          <p:nvPr/>
        </p:nvSpPr>
        <p:spPr>
          <a:xfrm>
            <a:off x="2297634" y="3308764"/>
            <a:ext cx="209400" cy="124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8" name="Google Shape;2378;p83"/>
          <p:cNvCxnSpPr/>
          <p:nvPr/>
        </p:nvCxnSpPr>
        <p:spPr>
          <a:xfrm>
            <a:off x="311706" y="3551444"/>
            <a:ext cx="22308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9" name="Google Shape;2379;p83"/>
          <p:cNvSpPr/>
          <p:nvPr/>
        </p:nvSpPr>
        <p:spPr>
          <a:xfrm rot="5400000">
            <a:off x="1452338" y="1090913"/>
            <a:ext cx="141300" cy="2073300"/>
          </a:xfrm>
          <a:prstGeom prst="leftBrace">
            <a:avLst>
              <a:gd fmla="val 50000" name="adj1"/>
              <a:gd fmla="val 5028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0" name="Google Shape;2380;p83"/>
          <p:cNvCxnSpPr>
            <a:endCxn id="2368" idx="2"/>
          </p:cNvCxnSpPr>
          <p:nvPr/>
        </p:nvCxnSpPr>
        <p:spPr>
          <a:xfrm rot="10800000">
            <a:off x="2509109" y="3922065"/>
            <a:ext cx="1320900" cy="37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1" name="Google Shape;2381;p83"/>
          <p:cNvCxnSpPr>
            <a:endCxn id="2367" idx="2"/>
          </p:cNvCxnSpPr>
          <p:nvPr/>
        </p:nvCxnSpPr>
        <p:spPr>
          <a:xfrm rot="10800000">
            <a:off x="1934429" y="3922073"/>
            <a:ext cx="1895400" cy="37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2" name="Google Shape;2382;p83"/>
          <p:cNvCxnSpPr>
            <a:endCxn id="2366" idx="2"/>
          </p:cNvCxnSpPr>
          <p:nvPr/>
        </p:nvCxnSpPr>
        <p:spPr>
          <a:xfrm rot="10800000">
            <a:off x="1331420" y="3922071"/>
            <a:ext cx="2498400" cy="37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3" name="Google Shape;2383;p83"/>
          <p:cNvCxnSpPr>
            <a:endCxn id="2370" idx="2"/>
          </p:cNvCxnSpPr>
          <p:nvPr/>
        </p:nvCxnSpPr>
        <p:spPr>
          <a:xfrm rot="10800000">
            <a:off x="807150" y="3951239"/>
            <a:ext cx="3022800" cy="34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4" name="Google Shape;2384;p83"/>
          <p:cNvSpPr/>
          <p:nvPr/>
        </p:nvSpPr>
        <p:spPr>
          <a:xfrm>
            <a:off x="1336288" y="1636787"/>
            <a:ext cx="486000" cy="268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83"/>
          <p:cNvSpPr txBox="1"/>
          <p:nvPr/>
        </p:nvSpPr>
        <p:spPr>
          <a:xfrm>
            <a:off x="1336600" y="15632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a</a:t>
            </a:r>
            <a:endParaRPr baseline="-25000" i="1" sz="1500">
              <a:solidFill>
                <a:srgbClr val="595959"/>
              </a:solidFill>
            </a:endParaRPr>
          </a:p>
        </p:txBody>
      </p:sp>
      <p:sp>
        <p:nvSpPr>
          <p:cNvPr id="2386" name="Google Shape;2386;p83"/>
          <p:cNvSpPr/>
          <p:nvPr/>
        </p:nvSpPr>
        <p:spPr>
          <a:xfrm>
            <a:off x="539574" y="2976740"/>
            <a:ext cx="209400" cy="49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83"/>
          <p:cNvSpPr txBox="1"/>
          <p:nvPr/>
        </p:nvSpPr>
        <p:spPr>
          <a:xfrm>
            <a:off x="3066038" y="2936271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cxnSp>
        <p:nvCxnSpPr>
          <p:cNvPr id="2388" name="Google Shape;2388;p83"/>
          <p:cNvCxnSpPr/>
          <p:nvPr/>
        </p:nvCxnSpPr>
        <p:spPr>
          <a:xfrm flipH="1" rot="10800000">
            <a:off x="680138" y="4036988"/>
            <a:ext cx="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9" name="Google Shape;2389;p83"/>
          <p:cNvSpPr txBox="1"/>
          <p:nvPr/>
        </p:nvSpPr>
        <p:spPr>
          <a:xfrm>
            <a:off x="3066038" y="2773533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2390" name="Google Shape;23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0" y="4728000"/>
            <a:ext cx="2224634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380" y="4675050"/>
            <a:ext cx="390570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722" y="3590025"/>
            <a:ext cx="1415778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7600" y="1439227"/>
            <a:ext cx="1228415" cy="6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6317" y="1354675"/>
            <a:ext cx="1371608" cy="7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3824" y="3533600"/>
            <a:ext cx="1463600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6" name="Google Shape;2396;p83"/>
          <p:cNvSpPr txBox="1"/>
          <p:nvPr/>
        </p:nvSpPr>
        <p:spPr>
          <a:xfrm>
            <a:off x="4506950" y="438900"/>
            <a:ext cx="40827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У QKV Attention 3 обучаемые матрицы: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Q</a:t>
            </a:r>
            <a:r>
              <a:rPr baseline="-25000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dxm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(query)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</a:t>
            </a:r>
            <a:r>
              <a:rPr baseline="-25000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dxm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(key)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dxm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(value)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Здесь: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 — длина эмбеддингов;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 можно выбирать любым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i="1"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4"/>
          <p:cNvSpPr txBox="1"/>
          <p:nvPr/>
        </p:nvSpPr>
        <p:spPr>
          <a:xfrm>
            <a:off x="4346500" y="137050"/>
            <a:ext cx="36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QKV 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Attention в векторной форме: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02" name="Google Shape;2402;p84"/>
          <p:cNvSpPr/>
          <p:nvPr/>
        </p:nvSpPr>
        <p:spPr>
          <a:xfrm>
            <a:off x="917375" y="3744150"/>
            <a:ext cx="642900" cy="344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3" name="Google Shape;2403;p84"/>
          <p:cNvCxnSpPr>
            <a:endCxn id="2402" idx="2"/>
          </p:cNvCxnSpPr>
          <p:nvPr/>
        </p:nvCxnSpPr>
        <p:spPr>
          <a:xfrm rot="10800000">
            <a:off x="1238825" y="4088250"/>
            <a:ext cx="5100" cy="5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4" name="Google Shape;2404;p84"/>
          <p:cNvSpPr/>
          <p:nvPr/>
        </p:nvSpPr>
        <p:spPr>
          <a:xfrm>
            <a:off x="3182800" y="4626688"/>
            <a:ext cx="2163600" cy="344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5" name="Google Shape;2405;p84"/>
          <p:cNvCxnSpPr/>
          <p:nvPr/>
        </p:nvCxnSpPr>
        <p:spPr>
          <a:xfrm rot="10800000">
            <a:off x="4264700" y="4095888"/>
            <a:ext cx="5400" cy="5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6" name="Google Shape;2406;p84"/>
          <p:cNvSpPr/>
          <p:nvPr/>
        </p:nvSpPr>
        <p:spPr>
          <a:xfrm>
            <a:off x="3934550" y="3708313"/>
            <a:ext cx="642900" cy="344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84"/>
          <p:cNvSpPr txBox="1"/>
          <p:nvPr/>
        </p:nvSpPr>
        <p:spPr>
          <a:xfrm>
            <a:off x="917363" y="3680263"/>
            <a:ext cx="9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k= x</a:t>
            </a:r>
            <a:r>
              <a:rPr b="1" i="1" lang="en">
                <a:solidFill>
                  <a:schemeClr val="dk1"/>
                </a:solidFill>
              </a:rPr>
              <a:t>K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408" name="Google Shape;2408;p84"/>
          <p:cNvCxnSpPr>
            <a:stCxn id="2402" idx="0"/>
            <a:endCxn id="2409" idx="3"/>
          </p:cNvCxnSpPr>
          <p:nvPr/>
        </p:nvCxnSpPr>
        <p:spPr>
          <a:xfrm flipH="1" rot="10800000">
            <a:off x="1238825" y="3416850"/>
            <a:ext cx="93840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0" name="Google Shape;2410;p84"/>
          <p:cNvSpPr/>
          <p:nvPr/>
        </p:nvSpPr>
        <p:spPr>
          <a:xfrm>
            <a:off x="139350" y="4626688"/>
            <a:ext cx="2163600" cy="344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84"/>
          <p:cNvSpPr txBox="1"/>
          <p:nvPr/>
        </p:nvSpPr>
        <p:spPr>
          <a:xfrm>
            <a:off x="221700" y="4590988"/>
            <a:ext cx="27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x</a:t>
            </a:r>
            <a:r>
              <a:rPr baseline="-25000" i="1" lang="en" sz="1500">
                <a:solidFill>
                  <a:srgbClr val="595959"/>
                </a:solidFill>
              </a:rPr>
              <a:t> </a:t>
            </a:r>
            <a:r>
              <a:rPr i="1" lang="en" sz="1500">
                <a:solidFill>
                  <a:srgbClr val="595959"/>
                </a:solidFill>
              </a:rPr>
              <a:t> = [x</a:t>
            </a:r>
            <a:r>
              <a:rPr baseline="-25000" i="1" lang="en" sz="1500">
                <a:solidFill>
                  <a:srgbClr val="595959"/>
                </a:solidFill>
              </a:rPr>
              <a:t>1 </a:t>
            </a:r>
            <a:r>
              <a:rPr i="1" lang="en" sz="1500">
                <a:solidFill>
                  <a:srgbClr val="595959"/>
                </a:solidFill>
              </a:rPr>
              <a:t>, </a:t>
            </a:r>
            <a:r>
              <a:rPr i="1" lang="en" sz="1500">
                <a:solidFill>
                  <a:schemeClr val="dk2"/>
                </a:solidFill>
              </a:rPr>
              <a:t>x</a:t>
            </a:r>
            <a:r>
              <a:rPr baseline="-25000" i="1" lang="en" sz="1500">
                <a:solidFill>
                  <a:schemeClr val="dk2"/>
                </a:solidFill>
              </a:rPr>
              <a:t>2 </a:t>
            </a:r>
            <a:r>
              <a:rPr i="1" lang="en" sz="1500">
                <a:solidFill>
                  <a:schemeClr val="dk2"/>
                </a:solidFill>
              </a:rPr>
              <a:t>,..., x</a:t>
            </a:r>
            <a:r>
              <a:rPr baseline="-25000" i="1" lang="en" sz="1500">
                <a:solidFill>
                  <a:schemeClr val="dk2"/>
                </a:solidFill>
              </a:rPr>
              <a:t>n</a:t>
            </a:r>
            <a:r>
              <a:rPr i="1" lang="en" sz="1500">
                <a:solidFill>
                  <a:srgbClr val="595959"/>
                </a:solidFill>
              </a:rPr>
              <a:t>]</a:t>
            </a:r>
            <a:endParaRPr i="1" sz="1500">
              <a:solidFill>
                <a:srgbClr val="595959"/>
              </a:solidFill>
            </a:endParaRPr>
          </a:p>
        </p:txBody>
      </p:sp>
      <p:cxnSp>
        <p:nvCxnSpPr>
          <p:cNvPr id="2412" name="Google Shape;2412;p84"/>
          <p:cNvCxnSpPr>
            <a:endCxn id="2409" idx="5"/>
          </p:cNvCxnSpPr>
          <p:nvPr/>
        </p:nvCxnSpPr>
        <p:spPr>
          <a:xfrm rot="10800000">
            <a:off x="3207249" y="3416893"/>
            <a:ext cx="1081800" cy="2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3" name="Google Shape;2413;p84"/>
          <p:cNvCxnSpPr/>
          <p:nvPr/>
        </p:nvCxnSpPr>
        <p:spPr>
          <a:xfrm rot="10800000">
            <a:off x="2695625" y="2328188"/>
            <a:ext cx="0" cy="5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4" name="Google Shape;2414;p84"/>
          <p:cNvSpPr/>
          <p:nvPr/>
        </p:nvSpPr>
        <p:spPr>
          <a:xfrm>
            <a:off x="1967373" y="1781550"/>
            <a:ext cx="145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84"/>
          <p:cNvSpPr txBox="1"/>
          <p:nvPr/>
        </p:nvSpPr>
        <p:spPr>
          <a:xfrm>
            <a:off x="1964050" y="1882338"/>
            <a:ext cx="16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w=softmax( </a:t>
            </a:r>
            <a:r>
              <a:rPr i="1" lang="en">
                <a:solidFill>
                  <a:schemeClr val="dk1"/>
                </a:solidFill>
              </a:rPr>
              <a:t>kq</a:t>
            </a:r>
            <a:r>
              <a:rPr baseline="30000" i="1" lang="en">
                <a:solidFill>
                  <a:schemeClr val="dk1"/>
                </a:solidFill>
              </a:rPr>
              <a:t>T</a:t>
            </a:r>
            <a:r>
              <a:rPr i="1"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9" name="Google Shape;2409;p84"/>
          <p:cNvSpPr/>
          <p:nvPr/>
        </p:nvSpPr>
        <p:spPr>
          <a:xfrm>
            <a:off x="1964048" y="2928063"/>
            <a:ext cx="1456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84"/>
          <p:cNvSpPr txBox="1"/>
          <p:nvPr/>
        </p:nvSpPr>
        <p:spPr>
          <a:xfrm>
            <a:off x="2302950" y="2967938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w= kq</a:t>
            </a:r>
            <a:r>
              <a:rPr baseline="30000" i="1"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17" name="Google Shape;2417;p84"/>
          <p:cNvCxnSpPr/>
          <p:nvPr/>
        </p:nvCxnSpPr>
        <p:spPr>
          <a:xfrm flipH="1" rot="10800000">
            <a:off x="593913" y="2328188"/>
            <a:ext cx="18600" cy="22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8" name="Google Shape;2418;p84"/>
          <p:cNvSpPr txBox="1"/>
          <p:nvPr/>
        </p:nvSpPr>
        <p:spPr>
          <a:xfrm>
            <a:off x="3934550" y="3680250"/>
            <a:ext cx="8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q = </a:t>
            </a:r>
            <a:r>
              <a:rPr lang="en">
                <a:solidFill>
                  <a:schemeClr val="dk1"/>
                </a:solidFill>
              </a:rPr>
              <a:t>y</a:t>
            </a:r>
            <a:r>
              <a:rPr b="1" lang="en">
                <a:solidFill>
                  <a:schemeClr val="dk1"/>
                </a:solidFill>
              </a:rPr>
              <a:t>Q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19" name="Google Shape;2419;p84"/>
          <p:cNvSpPr txBox="1"/>
          <p:nvPr/>
        </p:nvSpPr>
        <p:spPr>
          <a:xfrm>
            <a:off x="3317700" y="4590975"/>
            <a:ext cx="27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95959"/>
                </a:solidFill>
              </a:rPr>
              <a:t>y</a:t>
            </a:r>
            <a:r>
              <a:rPr baseline="-25000" i="1" lang="en" sz="1500">
                <a:solidFill>
                  <a:srgbClr val="595959"/>
                </a:solidFill>
              </a:rPr>
              <a:t> </a:t>
            </a:r>
            <a:r>
              <a:rPr i="1" lang="en" sz="1500">
                <a:solidFill>
                  <a:srgbClr val="595959"/>
                </a:solidFill>
              </a:rPr>
              <a:t> = [y</a:t>
            </a:r>
            <a:r>
              <a:rPr baseline="-25000" i="1" lang="en" sz="1500">
                <a:solidFill>
                  <a:srgbClr val="595959"/>
                </a:solidFill>
              </a:rPr>
              <a:t>1 </a:t>
            </a:r>
            <a:r>
              <a:rPr i="1" lang="en" sz="1500">
                <a:solidFill>
                  <a:srgbClr val="595959"/>
                </a:solidFill>
              </a:rPr>
              <a:t>, </a:t>
            </a:r>
            <a:r>
              <a:rPr i="1" lang="en" sz="1500">
                <a:solidFill>
                  <a:schemeClr val="dk2"/>
                </a:solidFill>
              </a:rPr>
              <a:t>y</a:t>
            </a:r>
            <a:r>
              <a:rPr baseline="-25000" i="1" lang="en" sz="1500">
                <a:solidFill>
                  <a:schemeClr val="dk2"/>
                </a:solidFill>
              </a:rPr>
              <a:t>2 </a:t>
            </a:r>
            <a:r>
              <a:rPr i="1" lang="en" sz="1500">
                <a:solidFill>
                  <a:schemeClr val="dk2"/>
                </a:solidFill>
              </a:rPr>
              <a:t>,..., y</a:t>
            </a:r>
            <a:r>
              <a:rPr baseline="-25000" i="1" lang="en" sz="1500">
                <a:solidFill>
                  <a:schemeClr val="dk2"/>
                </a:solidFill>
              </a:rPr>
              <a:t>n</a:t>
            </a:r>
            <a:r>
              <a:rPr i="1" lang="en" sz="1500">
                <a:solidFill>
                  <a:srgbClr val="595959"/>
                </a:solidFill>
              </a:rPr>
              <a:t>]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2420" name="Google Shape;2420;p84"/>
          <p:cNvSpPr/>
          <p:nvPr/>
        </p:nvSpPr>
        <p:spPr>
          <a:xfrm>
            <a:off x="323525" y="1984075"/>
            <a:ext cx="642900" cy="344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84"/>
          <p:cNvSpPr txBox="1"/>
          <p:nvPr/>
        </p:nvSpPr>
        <p:spPr>
          <a:xfrm>
            <a:off x="323513" y="1956038"/>
            <a:ext cx="9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v = x</a:t>
            </a:r>
            <a:r>
              <a:rPr b="1" i="1" lang="en">
                <a:solidFill>
                  <a:schemeClr val="dk1"/>
                </a:solidFill>
              </a:rPr>
              <a:t>V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422" name="Google Shape;2422;p84"/>
          <p:cNvCxnSpPr>
            <a:stCxn id="2421" idx="0"/>
          </p:cNvCxnSpPr>
          <p:nvPr/>
        </p:nvCxnSpPr>
        <p:spPr>
          <a:xfrm flipH="1" rot="10800000">
            <a:off x="781163" y="1190138"/>
            <a:ext cx="639300" cy="7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3" name="Google Shape;2423;p84"/>
          <p:cNvCxnSpPr>
            <a:stCxn id="2414" idx="0"/>
          </p:cNvCxnSpPr>
          <p:nvPr/>
        </p:nvCxnSpPr>
        <p:spPr>
          <a:xfrm rot="10800000">
            <a:off x="1684923" y="1207650"/>
            <a:ext cx="1010700" cy="5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4" name="Google Shape;2424;p84"/>
          <p:cNvSpPr/>
          <p:nvPr/>
        </p:nvSpPr>
        <p:spPr>
          <a:xfrm>
            <a:off x="1250375" y="835600"/>
            <a:ext cx="642900" cy="344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84"/>
          <p:cNvSpPr txBox="1"/>
          <p:nvPr/>
        </p:nvSpPr>
        <p:spPr>
          <a:xfrm>
            <a:off x="1178112" y="807563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a = wv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26" name="Google Shape;242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150" y="1437449"/>
            <a:ext cx="1082875" cy="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156" y="655625"/>
            <a:ext cx="2199019" cy="6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Идея Transformer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 txBox="1"/>
          <p:nvPr/>
        </p:nvSpPr>
        <p:spPr>
          <a:xfrm>
            <a:off x="405825" y="1082000"/>
            <a:ext cx="49056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 впервые предложили в 2017 году в статье от Google “</a:t>
            </a:r>
            <a:r>
              <a:rPr b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Attention is all you need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”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54" y="1923210"/>
            <a:ext cx="4703401" cy="307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</p:txBody>
      </p:sp>
      <p:pic>
        <p:nvPicPr>
          <p:cNvPr id="2433" name="Google Shape;243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9750"/>
            <a:ext cx="3970701" cy="37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Итоги видео</a:t>
            </a:r>
            <a:endParaRPr/>
          </a:p>
        </p:txBody>
      </p:sp>
      <p:sp>
        <p:nvSpPr>
          <p:cNvPr id="2439" name="Google Shape;2439;p86"/>
          <p:cNvSpPr txBox="1"/>
          <p:nvPr>
            <p:ph idx="1" type="body"/>
          </p:nvPr>
        </p:nvSpPr>
        <p:spPr>
          <a:xfrm>
            <a:off x="311700" y="1190025"/>
            <a:ext cx="460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В этом видео мы: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Детально разобрали устройство decoder блока Transformer;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Собрали полную архитектуру Transformer;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Узнали, как работает QKV Attention.</a:t>
            </a:r>
            <a:endParaRPr sz="1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Итоги видео</a:t>
            </a:r>
            <a:endParaRPr/>
          </a:p>
        </p:txBody>
      </p:sp>
      <p:sp>
        <p:nvSpPr>
          <p:cNvPr id="2445" name="Google Shape;2445;p87"/>
          <p:cNvSpPr txBox="1"/>
          <p:nvPr/>
        </p:nvSpPr>
        <p:spPr>
          <a:xfrm>
            <a:off x="255875" y="1117175"/>
            <a:ext cx="47034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Устройство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Transformer blocks structures: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LayerNorm;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Self-Attention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Masked Self-Attention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Cross-Attention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QKV Attention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Идея Transformer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 txBox="1"/>
          <p:nvPr/>
        </p:nvSpPr>
        <p:spPr>
          <a:xfrm>
            <a:off x="404650" y="1094000"/>
            <a:ext cx="370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У </a:t>
            </a: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 архитектура тоже имеет тип Encoder-Decoder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63" y="1962200"/>
            <a:ext cx="2560926" cy="2865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/>
          <p:nvPr/>
        </p:nvSpPr>
        <p:spPr>
          <a:xfrm>
            <a:off x="794025" y="4007225"/>
            <a:ext cx="785100" cy="76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/>
          <p:nvPr/>
        </p:nvSpPr>
        <p:spPr>
          <a:xfrm>
            <a:off x="2322725" y="2033400"/>
            <a:ext cx="785100" cy="76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23"/>
          <p:cNvCxnSpPr/>
          <p:nvPr/>
        </p:nvCxnSpPr>
        <p:spPr>
          <a:xfrm flipH="1" rot="10800000">
            <a:off x="1378725" y="4051400"/>
            <a:ext cx="4500" cy="41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23"/>
          <p:cNvCxnSpPr/>
          <p:nvPr/>
        </p:nvCxnSpPr>
        <p:spPr>
          <a:xfrm flipH="1" rot="10800000">
            <a:off x="2528050" y="2386200"/>
            <a:ext cx="4500" cy="41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23"/>
          <p:cNvCxnSpPr/>
          <p:nvPr/>
        </p:nvCxnSpPr>
        <p:spPr>
          <a:xfrm flipH="1" rot="10800000">
            <a:off x="2901025" y="2386200"/>
            <a:ext cx="4500" cy="41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23"/>
          <p:cNvSpPr txBox="1"/>
          <p:nvPr/>
        </p:nvSpPr>
        <p:spPr>
          <a:xfrm>
            <a:off x="599925" y="4466000"/>
            <a:ext cx="12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доброе утро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2190275" y="1962200"/>
            <a:ext cx="12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good night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6078675" y="445025"/>
            <a:ext cx="2322900" cy="441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5364050" y="1552750"/>
            <a:ext cx="900000" cy="291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405825" y="1166950"/>
            <a:ext cx="336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обрабатывает токены входящей последовательности </a:t>
            </a:r>
            <a:r>
              <a:rPr b="1"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параллельно</a:t>
            </a:r>
            <a:endParaRPr b="1" i="1"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25" y="2090350"/>
            <a:ext cx="2287650" cy="29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2708500" y="2354400"/>
            <a:ext cx="141300" cy="137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3034925" y="2898825"/>
            <a:ext cx="17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Encoder Block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